
<file path=[Content_Types].xml><?xml version="1.0" encoding="utf-8"?>
<Types xmlns="http://schemas.openxmlformats.org/package/2006/content-types">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9" r:id="rId4"/>
    <p:sldId id="267" r:id="rId5"/>
    <p:sldId id="265" r:id="rId6"/>
    <p:sldId id="272" r:id="rId7"/>
    <p:sldId id="274" r:id="rId8"/>
    <p:sldId id="273" r:id="rId9"/>
    <p:sldId id="269" r:id="rId10"/>
    <p:sldId id="260" r:id="rId11"/>
    <p:sldId id="275" r:id="rId12"/>
    <p:sldId id="271" r:id="rId13"/>
    <p:sldId id="277" r:id="rId14"/>
    <p:sldId id="276" r:id="rId15"/>
    <p:sldId id="2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n" initials="a"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48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24BA741-4466-4BBD-873F-758FF7F9256E}"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EFE69-72B4-4735-8B42-E9C468A220E5}" type="slidenum">
              <a:rPr lang="en-US" smtClean="0"/>
              <a:t>‹#›</a:t>
            </a:fld>
            <a:endParaRPr lang="en-US"/>
          </a:p>
        </p:txBody>
      </p:sp>
    </p:spTree>
    <p:extLst>
      <p:ext uri="{BB962C8B-B14F-4D97-AF65-F5344CB8AC3E}">
        <p14:creationId xmlns:p14="http://schemas.microsoft.com/office/powerpoint/2010/main" val="4019489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4BA741-4466-4BBD-873F-758FF7F9256E}"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EFE69-72B4-4735-8B42-E9C468A220E5}" type="slidenum">
              <a:rPr lang="en-US" smtClean="0"/>
              <a:t>‹#›</a:t>
            </a:fld>
            <a:endParaRPr lang="en-US"/>
          </a:p>
        </p:txBody>
      </p:sp>
    </p:spTree>
    <p:extLst>
      <p:ext uri="{BB962C8B-B14F-4D97-AF65-F5344CB8AC3E}">
        <p14:creationId xmlns:p14="http://schemas.microsoft.com/office/powerpoint/2010/main" val="842686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4BA741-4466-4BBD-873F-758FF7F9256E}"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EFE69-72B4-4735-8B42-E9C468A220E5}" type="slidenum">
              <a:rPr lang="en-US" smtClean="0"/>
              <a:t>‹#›</a:t>
            </a:fld>
            <a:endParaRPr lang="en-US"/>
          </a:p>
        </p:txBody>
      </p:sp>
    </p:spTree>
    <p:extLst>
      <p:ext uri="{BB962C8B-B14F-4D97-AF65-F5344CB8AC3E}">
        <p14:creationId xmlns:p14="http://schemas.microsoft.com/office/powerpoint/2010/main" val="399519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4BA741-4466-4BBD-873F-758FF7F9256E}"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EFE69-72B4-4735-8B42-E9C468A220E5}" type="slidenum">
              <a:rPr lang="en-US" smtClean="0"/>
              <a:t>‹#›</a:t>
            </a:fld>
            <a:endParaRPr lang="en-US"/>
          </a:p>
        </p:txBody>
      </p:sp>
    </p:spTree>
    <p:extLst>
      <p:ext uri="{BB962C8B-B14F-4D97-AF65-F5344CB8AC3E}">
        <p14:creationId xmlns:p14="http://schemas.microsoft.com/office/powerpoint/2010/main" val="104378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BA741-4466-4BBD-873F-758FF7F9256E}"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EFE69-72B4-4735-8B42-E9C468A220E5}" type="slidenum">
              <a:rPr lang="en-US" smtClean="0"/>
              <a:t>‹#›</a:t>
            </a:fld>
            <a:endParaRPr lang="en-US"/>
          </a:p>
        </p:txBody>
      </p:sp>
    </p:spTree>
    <p:extLst>
      <p:ext uri="{BB962C8B-B14F-4D97-AF65-F5344CB8AC3E}">
        <p14:creationId xmlns:p14="http://schemas.microsoft.com/office/powerpoint/2010/main" val="2027761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4BA741-4466-4BBD-873F-758FF7F9256E}"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EFE69-72B4-4735-8B42-E9C468A220E5}" type="slidenum">
              <a:rPr lang="en-US" smtClean="0"/>
              <a:t>‹#›</a:t>
            </a:fld>
            <a:endParaRPr lang="en-US"/>
          </a:p>
        </p:txBody>
      </p:sp>
    </p:spTree>
    <p:extLst>
      <p:ext uri="{BB962C8B-B14F-4D97-AF65-F5344CB8AC3E}">
        <p14:creationId xmlns:p14="http://schemas.microsoft.com/office/powerpoint/2010/main" val="2007319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4BA741-4466-4BBD-873F-758FF7F9256E}" type="datetimeFigureOut">
              <a:rPr lang="en-US" smtClean="0"/>
              <a:t>8/21/2019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3EFE69-72B4-4735-8B42-E9C468A220E5}" type="slidenum">
              <a:rPr lang="en-US" smtClean="0"/>
              <a:t>‹#›</a:t>
            </a:fld>
            <a:endParaRPr lang="en-US"/>
          </a:p>
        </p:txBody>
      </p:sp>
    </p:spTree>
    <p:extLst>
      <p:ext uri="{BB962C8B-B14F-4D97-AF65-F5344CB8AC3E}">
        <p14:creationId xmlns:p14="http://schemas.microsoft.com/office/powerpoint/2010/main" val="2470437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4BA741-4466-4BBD-873F-758FF7F9256E}" type="datetimeFigureOut">
              <a:rPr lang="en-US" smtClean="0"/>
              <a:t>8/21/2019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3EFE69-72B4-4735-8B42-E9C468A220E5}" type="slidenum">
              <a:rPr lang="en-US" smtClean="0"/>
              <a:t>‹#›</a:t>
            </a:fld>
            <a:endParaRPr lang="en-US"/>
          </a:p>
        </p:txBody>
      </p:sp>
    </p:spTree>
    <p:extLst>
      <p:ext uri="{BB962C8B-B14F-4D97-AF65-F5344CB8AC3E}">
        <p14:creationId xmlns:p14="http://schemas.microsoft.com/office/powerpoint/2010/main" val="297567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4BA741-4466-4BBD-873F-758FF7F9256E}" type="datetimeFigureOut">
              <a:rPr lang="en-US" smtClean="0"/>
              <a:t>8/21/2019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3EFE69-72B4-4735-8B42-E9C468A220E5}" type="slidenum">
              <a:rPr lang="en-US" smtClean="0"/>
              <a:t>‹#›</a:t>
            </a:fld>
            <a:endParaRPr lang="en-US"/>
          </a:p>
        </p:txBody>
      </p:sp>
    </p:spTree>
    <p:extLst>
      <p:ext uri="{BB962C8B-B14F-4D97-AF65-F5344CB8AC3E}">
        <p14:creationId xmlns:p14="http://schemas.microsoft.com/office/powerpoint/2010/main" val="588699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4BA741-4466-4BBD-873F-758FF7F9256E}"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EFE69-72B4-4735-8B42-E9C468A220E5}" type="slidenum">
              <a:rPr lang="en-US" smtClean="0"/>
              <a:t>‹#›</a:t>
            </a:fld>
            <a:endParaRPr lang="en-US"/>
          </a:p>
        </p:txBody>
      </p:sp>
    </p:spTree>
    <p:extLst>
      <p:ext uri="{BB962C8B-B14F-4D97-AF65-F5344CB8AC3E}">
        <p14:creationId xmlns:p14="http://schemas.microsoft.com/office/powerpoint/2010/main" val="3289175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4BA741-4466-4BBD-873F-758FF7F9256E}"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EFE69-72B4-4735-8B42-E9C468A220E5}" type="slidenum">
              <a:rPr lang="en-US" smtClean="0"/>
              <a:t>‹#›</a:t>
            </a:fld>
            <a:endParaRPr lang="en-US"/>
          </a:p>
        </p:txBody>
      </p:sp>
    </p:spTree>
    <p:extLst>
      <p:ext uri="{BB962C8B-B14F-4D97-AF65-F5344CB8AC3E}">
        <p14:creationId xmlns:p14="http://schemas.microsoft.com/office/powerpoint/2010/main" val="3241029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BA741-4466-4BBD-873F-758FF7F9256E}" type="datetimeFigureOut">
              <a:rPr lang="en-US" smtClean="0"/>
              <a:t>8/21/2019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3EFE69-72B4-4735-8B42-E9C468A220E5}" type="slidenum">
              <a:rPr lang="en-US" smtClean="0"/>
              <a:t>‹#›</a:t>
            </a:fld>
            <a:endParaRPr lang="en-US"/>
          </a:p>
        </p:txBody>
      </p:sp>
    </p:spTree>
    <p:extLst>
      <p:ext uri="{BB962C8B-B14F-4D97-AF65-F5344CB8AC3E}">
        <p14:creationId xmlns:p14="http://schemas.microsoft.com/office/powerpoint/2010/main" val="10086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w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5.w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17.w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9.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American Machinist and Griffoul\Recent Medicine whip for casting\Russell Medicine Whip bronze\getty\Robs pics\0837.14_russe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461" t="8838" r="16953"/>
          <a:stretch/>
        </p:blipFill>
        <p:spPr bwMode="auto">
          <a:xfrm>
            <a:off x="6018936" y="767304"/>
            <a:ext cx="5677040" cy="55184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C4D5E144-A627-43A2-BC47-4F8CE0087624}"/>
              </a:ext>
            </a:extLst>
          </p:cNvPr>
          <p:cNvSpPr/>
          <p:nvPr/>
        </p:nvSpPr>
        <p:spPr>
          <a:xfrm>
            <a:off x="609600" y="264753"/>
            <a:ext cx="10820400" cy="710707"/>
          </a:xfrm>
          <a:prstGeom prst="rect">
            <a:avLst/>
          </a:prstGeom>
        </p:spPr>
        <p:txBody>
          <a:bodyPr wrap="square">
            <a:spAutoFit/>
          </a:bodyPr>
          <a:lstStyle/>
          <a:p>
            <a:pPr>
              <a:lnSpc>
                <a:spcPct val="115000"/>
              </a:lnSpc>
              <a:spcAft>
                <a:spcPts val="1000"/>
              </a:spcAft>
            </a:pPr>
            <a:r>
              <a:rPr lang="en-US" b="1" dirty="0">
                <a:latin typeface="Calibri" panose="020F0502020204030204" pitchFamily="34" charset="0"/>
                <a:ea typeface="Calibri" panose="020F0502020204030204" pitchFamily="34" charset="0"/>
                <a:cs typeface="Calibri" panose="020F0502020204030204" pitchFamily="34" charset="0"/>
              </a:rPr>
              <a:t>Case Study 6 - Medicine Whip (Indian on Horseback) -- The making of an American sand-cast bronze through contemporary (and modern-day) eyes.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xmlns="" id="{E0D8B7F9-222D-445C-939C-ACEC35961B27}"/>
              </a:ext>
            </a:extLst>
          </p:cNvPr>
          <p:cNvSpPr/>
          <p:nvPr/>
        </p:nvSpPr>
        <p:spPr>
          <a:xfrm>
            <a:off x="727805" y="1480902"/>
            <a:ext cx="4920228" cy="3896195"/>
          </a:xfrm>
          <a:prstGeom prst="rect">
            <a:avLst/>
          </a:prstGeom>
        </p:spPr>
        <p:txBody>
          <a:bodyPr wrap="square">
            <a:spAutoFit/>
          </a:bodyPr>
          <a:lstStyle/>
          <a:p>
            <a:pPr>
              <a:lnSpc>
                <a:spcPct val="115000"/>
              </a:lnSpc>
              <a:spcAft>
                <a:spcPts val="1000"/>
              </a:spcAft>
            </a:pPr>
            <a:r>
              <a:rPr lang="en-US" dirty="0">
                <a:latin typeface="Calibri" panose="020F0502020204030204" pitchFamily="34" charset="0"/>
                <a:ea typeface="Calibri" panose="020F0502020204030204" pitchFamily="34" charset="0"/>
                <a:cs typeface="Calibri" panose="020F0502020204030204" pitchFamily="34" charset="0"/>
              </a:rPr>
              <a:t>In preparation for the 2014-2015 exhibition </a:t>
            </a:r>
            <a:r>
              <a:rPr lang="en-US" i="1" dirty="0">
                <a:latin typeface="Calibri" panose="020F0502020204030204" pitchFamily="34" charset="0"/>
                <a:ea typeface="Calibri" panose="020F0502020204030204" pitchFamily="34" charset="0"/>
                <a:cs typeface="Calibri" panose="020F0502020204030204" pitchFamily="34" charset="0"/>
              </a:rPr>
              <a:t>Frontier to Foundry</a:t>
            </a:r>
            <a:r>
              <a:rPr lang="en-US" dirty="0">
                <a:latin typeface="Calibri" panose="020F0502020204030204" pitchFamily="34" charset="0"/>
                <a:ea typeface="Calibri" panose="020F0502020204030204" pitchFamily="34" charset="0"/>
                <a:cs typeface="Calibri" panose="020F0502020204030204" pitchFamily="34" charset="0"/>
              </a:rPr>
              <a:t> at the </a:t>
            </a:r>
            <a:r>
              <a:rPr lang="en-US" dirty="0" err="1">
                <a:latin typeface="Calibri" panose="020F0502020204030204" pitchFamily="34" charset="0"/>
                <a:ea typeface="Calibri" panose="020F0502020204030204" pitchFamily="34" charset="0"/>
                <a:cs typeface="Calibri" panose="020F0502020204030204" pitchFamily="34" charset="0"/>
              </a:rPr>
              <a:t>Gilcrease</a:t>
            </a:r>
            <a:r>
              <a:rPr lang="en-US" dirty="0">
                <a:latin typeface="Calibri" panose="020F0502020204030204" pitchFamily="34" charset="0"/>
                <a:ea typeface="Calibri" panose="020F0502020204030204" pitchFamily="34" charset="0"/>
                <a:cs typeface="Calibri" panose="020F0502020204030204" pitchFamily="34" charset="0"/>
              </a:rPr>
              <a:t> Museum, research revealed that the sculpture </a:t>
            </a:r>
            <a:r>
              <a:rPr lang="en-US" i="1" dirty="0">
                <a:latin typeface="Calibri" panose="020F0502020204030204" pitchFamily="34" charset="0"/>
                <a:ea typeface="Calibri" panose="020F0502020204030204" pitchFamily="34" charset="0"/>
                <a:cs typeface="Calibri" panose="020F0502020204030204" pitchFamily="34" charset="0"/>
              </a:rPr>
              <a:t>Medicine Whip</a:t>
            </a:r>
            <a:r>
              <a:rPr lang="en-US" dirty="0">
                <a:latin typeface="Calibri" panose="020F0502020204030204" pitchFamily="34" charset="0"/>
                <a:ea typeface="Calibri" panose="020F0502020204030204" pitchFamily="34" charset="0"/>
                <a:cs typeface="Calibri" panose="020F0502020204030204" pitchFamily="34" charset="0"/>
              </a:rPr>
              <a:t> had been the subject of an unusually well-illustrated technical article in a contemporary industrial trade magazine in 1912. Such documentation is quite rare and offers a unique opportunity both for a detailed comparison of the actual bronze with the written description and for consideration of the technology transfer of a 19</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-century French technique to early 20</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-century America.</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30" name="Group 29">
            <a:extLst>
              <a:ext uri="{FF2B5EF4-FFF2-40B4-BE49-F238E27FC236}">
                <a16:creationId xmlns:a16="http://schemas.microsoft.com/office/drawing/2014/main" xmlns="" id="{732D5C00-4138-4798-A08D-1692FC4D5727}"/>
              </a:ext>
            </a:extLst>
          </p:cNvPr>
          <p:cNvGrpSpPr/>
          <p:nvPr/>
        </p:nvGrpSpPr>
        <p:grpSpPr>
          <a:xfrm>
            <a:off x="1397468" y="5937057"/>
            <a:ext cx="9043073" cy="807066"/>
            <a:chOff x="1397468" y="5937057"/>
            <a:chExt cx="9043073" cy="807066"/>
          </a:xfrm>
        </p:grpSpPr>
        <p:sp>
          <p:nvSpPr>
            <p:cNvPr id="5" name="Rectangle 4">
              <a:extLst>
                <a:ext uri="{FF2B5EF4-FFF2-40B4-BE49-F238E27FC236}">
                  <a16:creationId xmlns:a16="http://schemas.microsoft.com/office/drawing/2014/main" xmlns="" id="{1F00216E-BA3A-4281-BD52-AE6F4E8AA2D8}"/>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15">
              <a:extLst>
                <a:ext uri="{FF2B5EF4-FFF2-40B4-BE49-F238E27FC236}">
                  <a16:creationId xmlns:a16="http://schemas.microsoft.com/office/drawing/2014/main" xmlns="" id="{E37EE625-EB3F-4947-BDCB-076B877319AA}"/>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 name="Straight Arrow Connector 21">
              <a:extLst>
                <a:ext uri="{FF2B5EF4-FFF2-40B4-BE49-F238E27FC236}">
                  <a16:creationId xmlns:a16="http://schemas.microsoft.com/office/drawing/2014/main" xmlns="" id="{EC153A52-C4C5-4F48-8113-8E28685F3E04}"/>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23">
              <a:extLst>
                <a:ext uri="{FF2B5EF4-FFF2-40B4-BE49-F238E27FC236}">
                  <a16:creationId xmlns:a16="http://schemas.microsoft.com/office/drawing/2014/main" xmlns="" id="{A1B396FB-9989-410C-B697-E7827AB94626}"/>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 name="TextBox 24">
              <a:extLst>
                <a:ext uri="{FF2B5EF4-FFF2-40B4-BE49-F238E27FC236}">
                  <a16:creationId xmlns:a16="http://schemas.microsoft.com/office/drawing/2014/main" xmlns="" id="{F919241F-1293-4BE6-A0B5-AF271365DA15}"/>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10" name="TextBox 26">
              <a:extLst>
                <a:ext uri="{FF2B5EF4-FFF2-40B4-BE49-F238E27FC236}">
                  <a16:creationId xmlns:a16="http://schemas.microsoft.com/office/drawing/2014/main" xmlns="" id="{41992B8E-33B8-4AED-8963-4C8762524737}"/>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11" name="TextBox 28">
              <a:extLst>
                <a:ext uri="{FF2B5EF4-FFF2-40B4-BE49-F238E27FC236}">
                  <a16:creationId xmlns:a16="http://schemas.microsoft.com/office/drawing/2014/main" xmlns="" id="{F20F0B3D-BE2B-4163-BC25-BE951A63EAA2}"/>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12" name="TextBox 30">
              <a:extLst>
                <a:ext uri="{FF2B5EF4-FFF2-40B4-BE49-F238E27FC236}">
                  <a16:creationId xmlns:a16="http://schemas.microsoft.com/office/drawing/2014/main" xmlns="" id="{E4778671-5CA1-4F73-AA03-5402CCA0808F}"/>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13" name="TextBox 32">
              <a:extLst>
                <a:ext uri="{FF2B5EF4-FFF2-40B4-BE49-F238E27FC236}">
                  <a16:creationId xmlns:a16="http://schemas.microsoft.com/office/drawing/2014/main" xmlns="" id="{95EE0614-D39A-4B57-AB4F-FA4F3EB35468}"/>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14" name="Straight Arrow Connector 3">
              <a:extLst>
                <a:ext uri="{FF2B5EF4-FFF2-40B4-BE49-F238E27FC236}">
                  <a16:creationId xmlns:a16="http://schemas.microsoft.com/office/drawing/2014/main" xmlns="" id="{46917AFA-BFD9-4530-8ECA-2E11E76BFC1D}"/>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23">
              <a:extLst>
                <a:ext uri="{FF2B5EF4-FFF2-40B4-BE49-F238E27FC236}">
                  <a16:creationId xmlns:a16="http://schemas.microsoft.com/office/drawing/2014/main" xmlns="" id="{4F3EEE91-1330-4396-91D7-A1FA57C2BE3C}"/>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7" name="TextBox 30">
              <a:extLst>
                <a:ext uri="{FF2B5EF4-FFF2-40B4-BE49-F238E27FC236}">
                  <a16:creationId xmlns:a16="http://schemas.microsoft.com/office/drawing/2014/main" xmlns="" id="{D185D410-5B95-4CC3-A4F9-CE83D7BD66B2}"/>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18" name="TextBox 24">
              <a:extLst>
                <a:ext uri="{FF2B5EF4-FFF2-40B4-BE49-F238E27FC236}">
                  <a16:creationId xmlns:a16="http://schemas.microsoft.com/office/drawing/2014/main" xmlns="" id="{B3F1E45E-2B2C-4172-9812-52DEEDA9979B}"/>
                </a:ext>
              </a:extLst>
            </p:cNvPr>
            <p:cNvSpPr txBox="1"/>
            <p:nvPr/>
          </p:nvSpPr>
          <p:spPr>
            <a:xfrm>
              <a:off x="1397468" y="6053548"/>
              <a:ext cx="588582" cy="246221"/>
            </a:xfrm>
            <a:prstGeom prst="rect">
              <a:avLst/>
            </a:prstGeom>
          </p:spPr>
          <p:txBody>
            <a:bodyPr wrap="square" rtlCol="0">
              <a:spAutoFit/>
            </a:bodyPr>
            <a:lstStyle/>
            <a:p>
              <a:pPr algn="ctr"/>
              <a:r>
                <a:rPr lang="en-US" sz="1000" dirty="0">
                  <a:solidFill>
                    <a:srgbClr val="FF0000"/>
                  </a:solidFill>
                </a:rPr>
                <a:t>Home</a:t>
              </a:r>
            </a:p>
          </p:txBody>
        </p:sp>
        <p:cxnSp>
          <p:nvCxnSpPr>
            <p:cNvPr id="19" name="Straight Arrow Connector 3">
              <a:extLst>
                <a:ext uri="{FF2B5EF4-FFF2-40B4-BE49-F238E27FC236}">
                  <a16:creationId xmlns:a16="http://schemas.microsoft.com/office/drawing/2014/main" xmlns="" id="{7FF84B5A-7A98-4414-97AD-86A64DA8DB53}"/>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xmlns="" id="{84A331E4-9291-4D70-B66B-380A6580FBFF}"/>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1" name="Straight Arrow Connector 3">
              <a:extLst>
                <a:ext uri="{FF2B5EF4-FFF2-40B4-BE49-F238E27FC236}">
                  <a16:creationId xmlns:a16="http://schemas.microsoft.com/office/drawing/2014/main" xmlns="" id="{758C77A8-F7D0-45A0-84CA-BA6120A539B3}"/>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3">
              <a:extLst>
                <a:ext uri="{FF2B5EF4-FFF2-40B4-BE49-F238E27FC236}">
                  <a16:creationId xmlns:a16="http://schemas.microsoft.com/office/drawing/2014/main" xmlns="" id="{B87AB833-1F7E-428F-8249-01A21434DA13}"/>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3">
              <a:extLst>
                <a:ext uri="{FF2B5EF4-FFF2-40B4-BE49-F238E27FC236}">
                  <a16:creationId xmlns:a16="http://schemas.microsoft.com/office/drawing/2014/main" xmlns="" id="{AE648922-3BCE-4C49-A690-ACECED8860D3}"/>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xmlns="" id="{C7B4565E-DE9C-4CF4-84D5-C95C0845378B}"/>
                </a:ext>
              </a:extLst>
            </p:cNvPr>
            <p:cNvSpPr txBox="1"/>
            <p:nvPr/>
          </p:nvSpPr>
          <p:spPr>
            <a:xfrm>
              <a:off x="5013407" y="5937057"/>
              <a:ext cx="851467" cy="400110"/>
            </a:xfrm>
            <a:prstGeom prst="rect">
              <a:avLst/>
            </a:prstGeom>
            <a:noFill/>
          </p:spPr>
          <p:txBody>
            <a:bodyPr wrap="square" rtlCol="0">
              <a:spAutoFit/>
            </a:bodyPr>
            <a:lstStyle/>
            <a:p>
              <a:pPr algn="ctr"/>
              <a:r>
                <a:rPr lang="en-US" sz="1000" dirty="0"/>
                <a:t>Visual Examination</a:t>
              </a:r>
            </a:p>
          </p:txBody>
        </p:sp>
        <p:cxnSp>
          <p:nvCxnSpPr>
            <p:cNvPr id="25" name="Straight Arrow Connector 3">
              <a:extLst>
                <a:ext uri="{FF2B5EF4-FFF2-40B4-BE49-F238E27FC236}">
                  <a16:creationId xmlns:a16="http://schemas.microsoft.com/office/drawing/2014/main" xmlns="" id="{BC25C47F-5105-482D-9FF0-9082E0E4ADB3}"/>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xmlns="" id="{F8E0A09B-C1F0-46CD-AA67-B66338814FCE}"/>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
        <p:nvSpPr>
          <p:cNvPr id="4" name="TextBox 3"/>
          <p:cNvSpPr txBox="1"/>
          <p:nvPr/>
        </p:nvSpPr>
        <p:spPr>
          <a:xfrm>
            <a:off x="9292791" y="1905000"/>
            <a:ext cx="1680009" cy="369332"/>
          </a:xfrm>
          <a:prstGeom prst="rect">
            <a:avLst/>
          </a:prstGeom>
          <a:noFill/>
        </p:spPr>
        <p:txBody>
          <a:bodyPr wrap="square" rtlCol="0">
            <a:spAutoFit/>
          </a:bodyPr>
          <a:lstStyle/>
          <a:p>
            <a:r>
              <a:rPr lang="en-US" dirty="0"/>
              <a:t>Fig.357</a:t>
            </a:r>
          </a:p>
        </p:txBody>
      </p:sp>
    </p:spTree>
    <p:extLst>
      <p:ext uri="{BB962C8B-B14F-4D97-AF65-F5344CB8AC3E}">
        <p14:creationId xmlns:p14="http://schemas.microsoft.com/office/powerpoint/2010/main" val="388962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0ED8B99-F80E-498A-82F1-FBA74D4BF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2332" y="458450"/>
            <a:ext cx="4735036" cy="4373165"/>
          </a:xfrm>
          <a:prstGeom prst="rect">
            <a:avLst/>
          </a:prstGeom>
        </p:spPr>
      </p:pic>
      <p:graphicFrame>
        <p:nvGraphicFramePr>
          <p:cNvPr id="8" name="Object 7">
            <a:extLst>
              <a:ext uri="{FF2B5EF4-FFF2-40B4-BE49-F238E27FC236}">
                <a16:creationId xmlns:a16="http://schemas.microsoft.com/office/drawing/2014/main" xmlns="" id="{6E5B2708-8C17-47C9-ACCB-7F2D90B0AFDE}"/>
              </a:ext>
            </a:extLst>
          </p:cNvPr>
          <p:cNvGraphicFramePr>
            <a:graphicFrameLocks noChangeAspect="1"/>
          </p:cNvGraphicFramePr>
          <p:nvPr>
            <p:extLst>
              <p:ext uri="{D42A27DB-BD31-4B8C-83A1-F6EECF244321}">
                <p14:modId xmlns:p14="http://schemas.microsoft.com/office/powerpoint/2010/main" val="218078709"/>
              </p:ext>
            </p:extLst>
          </p:nvPr>
        </p:nvGraphicFramePr>
        <p:xfrm>
          <a:off x="8112791" y="1592599"/>
          <a:ext cx="3948585" cy="3239016"/>
        </p:xfrm>
        <a:graphic>
          <a:graphicData uri="http://schemas.openxmlformats.org/presentationml/2006/ole">
            <mc:AlternateContent xmlns:mc="http://schemas.openxmlformats.org/markup-compatibility/2006">
              <mc:Choice xmlns:v="urn:schemas-microsoft-com:vml" Requires="v">
                <p:oleObj spid="_x0000_s3098" r:id="rId4" imgW="6069600" imgH="4977720" progId="">
                  <p:embed/>
                </p:oleObj>
              </mc:Choice>
              <mc:Fallback>
                <p:oleObj r:id="rId4" imgW="6069600" imgH="4977720" progId="">
                  <p:embed/>
                  <p:pic>
                    <p:nvPicPr>
                      <p:cNvPr id="0" name=""/>
                      <p:cNvPicPr/>
                      <p:nvPr/>
                    </p:nvPicPr>
                    <p:blipFill>
                      <a:blip r:embed="rId5"/>
                      <a:stretch>
                        <a:fillRect/>
                      </a:stretch>
                    </p:blipFill>
                    <p:spPr>
                      <a:xfrm>
                        <a:off x="8112791" y="1592599"/>
                        <a:ext cx="3948585" cy="3239016"/>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xmlns="" id="{AEF63F61-4160-409E-93EE-87D8F28B5595}"/>
              </a:ext>
            </a:extLst>
          </p:cNvPr>
          <p:cNvSpPr/>
          <p:nvPr/>
        </p:nvSpPr>
        <p:spPr>
          <a:xfrm>
            <a:off x="341243" y="2621841"/>
            <a:ext cx="2664964" cy="2677656"/>
          </a:xfrm>
          <a:prstGeom prst="rect">
            <a:avLst/>
          </a:prstGeom>
        </p:spPr>
        <p:txBody>
          <a:bodyPr wrap="square">
            <a:spAutoFit/>
          </a:bodyPr>
          <a:lstStyle/>
          <a:p>
            <a:r>
              <a:rPr lang="en-US" sz="1400" b="1" dirty="0"/>
              <a:t>Radiography</a:t>
            </a:r>
            <a:r>
              <a:rPr lang="en-US" sz="1400" dirty="0"/>
              <a:t> helped to explain the punch marks on the head of the Indian and the forehead and rear of the horse. They mark the location of bronze plugs that were hammered into the holes left by the core vent/supports that were pushed into the sculpture. The radiograph further confirms what the </a:t>
            </a:r>
            <a:r>
              <a:rPr lang="en-US" sz="1400" i="1" dirty="0"/>
              <a:t>American Machinist</a:t>
            </a:r>
            <a:r>
              <a:rPr lang="en-US" sz="1400" dirty="0"/>
              <a:t> photographs show: </a:t>
            </a:r>
          </a:p>
          <a:p>
            <a:endParaRPr lang="en-US" sz="1400" dirty="0"/>
          </a:p>
        </p:txBody>
      </p:sp>
      <p:sp>
        <p:nvSpPr>
          <p:cNvPr id="17" name="Rectangle 16">
            <a:extLst>
              <a:ext uri="{FF2B5EF4-FFF2-40B4-BE49-F238E27FC236}">
                <a16:creationId xmlns:a16="http://schemas.microsoft.com/office/drawing/2014/main" xmlns="" id="{71802436-C97E-41B1-948F-6E85E6918ADC}"/>
              </a:ext>
            </a:extLst>
          </p:cNvPr>
          <p:cNvSpPr/>
          <p:nvPr/>
        </p:nvSpPr>
        <p:spPr>
          <a:xfrm>
            <a:off x="341243" y="319485"/>
            <a:ext cx="1840697"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X-radiography (1)</a:t>
            </a:r>
            <a:endParaRPr lang="en-US" dirty="0"/>
          </a:p>
        </p:txBody>
      </p:sp>
      <p:sp>
        <p:nvSpPr>
          <p:cNvPr id="18" name="Rectangle 17">
            <a:extLst>
              <a:ext uri="{FF2B5EF4-FFF2-40B4-BE49-F238E27FC236}">
                <a16:creationId xmlns:a16="http://schemas.microsoft.com/office/drawing/2014/main" xmlns="" id="{E617BF0C-2BDA-4BB5-8549-C9A77423BB39}"/>
              </a:ext>
            </a:extLst>
          </p:cNvPr>
          <p:cNvSpPr/>
          <p:nvPr/>
        </p:nvSpPr>
        <p:spPr>
          <a:xfrm>
            <a:off x="341243" y="5014555"/>
            <a:ext cx="11720133" cy="954107"/>
          </a:xfrm>
          <a:prstGeom prst="rect">
            <a:avLst/>
          </a:prstGeom>
        </p:spPr>
        <p:txBody>
          <a:bodyPr wrap="square">
            <a:spAutoFit/>
          </a:bodyPr>
          <a:lstStyle/>
          <a:p>
            <a:r>
              <a:rPr lang="en-US" sz="1400" dirty="0"/>
              <a:t>The Indian and horse were molded and cast as one. The legs of the horse did not contain any core, indicating they would become solid metal. The square nuts attached to the screws that the (AM) photographs depict placed into the sand mold at the horse’s extremities and protrude from the horse’s hooves to serve as attachments to a base. (Visual examination of the interior of the base of the bronze cast is precluded by a sheet metal cover soldered to the bottom of the base probably by a collector.)</a:t>
            </a:r>
          </a:p>
        </p:txBody>
      </p:sp>
      <p:grpSp>
        <p:nvGrpSpPr>
          <p:cNvPr id="19" name="Group 18">
            <a:extLst>
              <a:ext uri="{FF2B5EF4-FFF2-40B4-BE49-F238E27FC236}">
                <a16:creationId xmlns:a16="http://schemas.microsoft.com/office/drawing/2014/main" xmlns="" id="{51E983AE-EEA0-4285-B2EE-133BF8229248}"/>
              </a:ext>
            </a:extLst>
          </p:cNvPr>
          <p:cNvGrpSpPr/>
          <p:nvPr/>
        </p:nvGrpSpPr>
        <p:grpSpPr>
          <a:xfrm>
            <a:off x="1397468" y="5937057"/>
            <a:ext cx="9043073" cy="807066"/>
            <a:chOff x="1397468" y="5937057"/>
            <a:chExt cx="9043073" cy="807066"/>
          </a:xfrm>
        </p:grpSpPr>
        <p:sp>
          <p:nvSpPr>
            <p:cNvPr id="20" name="Rectangle 19">
              <a:extLst>
                <a:ext uri="{FF2B5EF4-FFF2-40B4-BE49-F238E27FC236}">
                  <a16:creationId xmlns:a16="http://schemas.microsoft.com/office/drawing/2014/main" xmlns="" id="{29242CB9-A415-4952-A434-D09AE731E8DC}"/>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15">
              <a:extLst>
                <a:ext uri="{FF2B5EF4-FFF2-40B4-BE49-F238E27FC236}">
                  <a16:creationId xmlns:a16="http://schemas.microsoft.com/office/drawing/2014/main" xmlns="" id="{AC221E51-9C63-4AFA-8055-3F0385F8A20A}"/>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xmlns="" id="{F25C67A0-40F6-4C91-B23C-349355877692}"/>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23">
              <a:extLst>
                <a:ext uri="{FF2B5EF4-FFF2-40B4-BE49-F238E27FC236}">
                  <a16:creationId xmlns:a16="http://schemas.microsoft.com/office/drawing/2014/main" xmlns="" id="{54671D3A-67B9-44F4-88C4-E21C327D488A}"/>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4" name="TextBox 24">
              <a:extLst>
                <a:ext uri="{FF2B5EF4-FFF2-40B4-BE49-F238E27FC236}">
                  <a16:creationId xmlns:a16="http://schemas.microsoft.com/office/drawing/2014/main" xmlns="" id="{3437642F-F0A9-44F8-B7D2-97AFBB9E711C}"/>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25" name="TextBox 26">
              <a:extLst>
                <a:ext uri="{FF2B5EF4-FFF2-40B4-BE49-F238E27FC236}">
                  <a16:creationId xmlns:a16="http://schemas.microsoft.com/office/drawing/2014/main" xmlns="" id="{BC6D8804-B8F6-4AFF-BE32-19B9FB31A96E}"/>
                </a:ext>
              </a:extLst>
            </p:cNvPr>
            <p:cNvSpPr txBox="1"/>
            <p:nvPr/>
          </p:nvSpPr>
          <p:spPr>
            <a:xfrm>
              <a:off x="5857973" y="6071595"/>
              <a:ext cx="952896" cy="246221"/>
            </a:xfrm>
            <a:prstGeom prst="rect">
              <a:avLst/>
            </a:prstGeom>
          </p:spPr>
          <p:txBody>
            <a:bodyPr wrap="square" rtlCol="0">
              <a:spAutoFit/>
            </a:bodyPr>
            <a:lstStyle/>
            <a:p>
              <a:pPr algn="ctr"/>
              <a:r>
                <a:rPr lang="en-US" sz="1000" dirty="0">
                  <a:solidFill>
                    <a:srgbClr val="FF0000"/>
                  </a:solidFill>
                </a:rPr>
                <a:t>Radiography</a:t>
              </a:r>
            </a:p>
          </p:txBody>
        </p:sp>
        <p:sp>
          <p:nvSpPr>
            <p:cNvPr id="26" name="TextBox 28">
              <a:extLst>
                <a:ext uri="{FF2B5EF4-FFF2-40B4-BE49-F238E27FC236}">
                  <a16:creationId xmlns:a16="http://schemas.microsoft.com/office/drawing/2014/main" xmlns="" id="{E03ED38B-4B1E-48DC-9CF8-77F7CD1E2778}"/>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27" name="TextBox 30">
              <a:extLst>
                <a:ext uri="{FF2B5EF4-FFF2-40B4-BE49-F238E27FC236}">
                  <a16:creationId xmlns:a16="http://schemas.microsoft.com/office/drawing/2014/main" xmlns="" id="{04F50D86-803F-4649-AC0C-38231F7AB2D2}"/>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28" name="TextBox 32">
              <a:extLst>
                <a:ext uri="{FF2B5EF4-FFF2-40B4-BE49-F238E27FC236}">
                  <a16:creationId xmlns:a16="http://schemas.microsoft.com/office/drawing/2014/main" xmlns="" id="{DC88DC4D-6806-4DC2-9F92-251205CF35A0}"/>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29" name="Straight Arrow Connector 3">
              <a:extLst>
                <a:ext uri="{FF2B5EF4-FFF2-40B4-BE49-F238E27FC236}">
                  <a16:creationId xmlns:a16="http://schemas.microsoft.com/office/drawing/2014/main" xmlns="" id="{325D0ACB-2C9B-4BDE-91FF-A546A58D287C}"/>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3">
              <a:extLst>
                <a:ext uri="{FF2B5EF4-FFF2-40B4-BE49-F238E27FC236}">
                  <a16:creationId xmlns:a16="http://schemas.microsoft.com/office/drawing/2014/main" xmlns="" id="{D5042748-DB5D-4A1E-BE7B-D6BEBD7E8DDC}"/>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xmlns="" id="{B186EA78-CD41-43CC-A67C-7652295DB149}"/>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32" name="TextBox 24">
              <a:extLst>
                <a:ext uri="{FF2B5EF4-FFF2-40B4-BE49-F238E27FC236}">
                  <a16:creationId xmlns:a16="http://schemas.microsoft.com/office/drawing/2014/main" xmlns="" id="{8804BDB2-CA4D-4D3C-9295-4A3981E90421}"/>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33" name="Straight Arrow Connector 3">
              <a:extLst>
                <a:ext uri="{FF2B5EF4-FFF2-40B4-BE49-F238E27FC236}">
                  <a16:creationId xmlns:a16="http://schemas.microsoft.com/office/drawing/2014/main" xmlns="" id="{937297F3-FE4C-420E-821B-6BE30538E2EB}"/>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xmlns="" id="{1A82AAB9-D265-4D9B-A8B3-8CECC983B071}"/>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35" name="Straight Arrow Connector 3">
              <a:extLst>
                <a:ext uri="{FF2B5EF4-FFF2-40B4-BE49-F238E27FC236}">
                  <a16:creationId xmlns:a16="http://schemas.microsoft.com/office/drawing/2014/main" xmlns="" id="{EDDEAEEA-DE9D-4E60-856C-73D71A8C0426}"/>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
              <a:extLst>
                <a:ext uri="{FF2B5EF4-FFF2-40B4-BE49-F238E27FC236}">
                  <a16:creationId xmlns:a16="http://schemas.microsoft.com/office/drawing/2014/main" xmlns="" id="{17602B3C-A0A4-41C0-B3BB-01FC90F181E8}"/>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3">
              <a:extLst>
                <a:ext uri="{FF2B5EF4-FFF2-40B4-BE49-F238E27FC236}">
                  <a16:creationId xmlns:a16="http://schemas.microsoft.com/office/drawing/2014/main" xmlns="" id="{4262040E-8AEC-4CF2-8B7E-2AFE00228E3F}"/>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xmlns="" id="{C94C6CD4-C23C-44FA-9CC2-B2ED54F6081C}"/>
                </a:ext>
              </a:extLst>
            </p:cNvPr>
            <p:cNvSpPr txBox="1"/>
            <p:nvPr/>
          </p:nvSpPr>
          <p:spPr>
            <a:xfrm>
              <a:off x="5013407" y="5937057"/>
              <a:ext cx="851467" cy="400110"/>
            </a:xfrm>
            <a:prstGeom prst="rect">
              <a:avLst/>
            </a:prstGeom>
            <a:noFill/>
          </p:spPr>
          <p:txBody>
            <a:bodyPr wrap="square" rtlCol="0">
              <a:spAutoFit/>
            </a:bodyPr>
            <a:lstStyle/>
            <a:p>
              <a:pPr algn="ctr"/>
              <a:r>
                <a:rPr lang="en-US" sz="1000" dirty="0"/>
                <a:t>Visual Examination</a:t>
              </a:r>
            </a:p>
          </p:txBody>
        </p:sp>
        <p:cxnSp>
          <p:nvCxnSpPr>
            <p:cNvPr id="39" name="Straight Arrow Connector 3">
              <a:extLst>
                <a:ext uri="{FF2B5EF4-FFF2-40B4-BE49-F238E27FC236}">
                  <a16:creationId xmlns:a16="http://schemas.microsoft.com/office/drawing/2014/main" xmlns="" id="{DDD1C4DB-1088-4CB5-8918-143E6D74882C}"/>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xmlns="" id="{4C9749DD-44CB-4CF8-9809-8A16C85F9E59}"/>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
        <p:nvSpPr>
          <p:cNvPr id="2" name="TextBox 1"/>
          <p:cNvSpPr txBox="1"/>
          <p:nvPr/>
        </p:nvSpPr>
        <p:spPr>
          <a:xfrm>
            <a:off x="8857456" y="838200"/>
            <a:ext cx="1886744" cy="369332"/>
          </a:xfrm>
          <a:prstGeom prst="rect">
            <a:avLst/>
          </a:prstGeom>
          <a:noFill/>
        </p:spPr>
        <p:txBody>
          <a:bodyPr wrap="square" rtlCol="0">
            <a:spAutoFit/>
          </a:bodyPr>
          <a:lstStyle/>
          <a:p>
            <a:r>
              <a:rPr lang="en-US" dirty="0"/>
              <a:t>Fig. 975</a:t>
            </a:r>
          </a:p>
        </p:txBody>
      </p:sp>
      <p:sp>
        <p:nvSpPr>
          <p:cNvPr id="4" name="TextBox 3"/>
          <p:cNvSpPr txBox="1"/>
          <p:nvPr/>
        </p:nvSpPr>
        <p:spPr>
          <a:xfrm>
            <a:off x="742751" y="1153822"/>
            <a:ext cx="1861947" cy="1477328"/>
          </a:xfrm>
          <a:prstGeom prst="rect">
            <a:avLst/>
          </a:prstGeom>
          <a:noFill/>
        </p:spPr>
        <p:txBody>
          <a:bodyPr wrap="square" rtlCol="0">
            <a:spAutoFit/>
          </a:bodyPr>
          <a:lstStyle/>
          <a:p>
            <a:r>
              <a:rPr lang="en-US" dirty="0"/>
              <a:t>Figs. 361 (plain) and 966 (color coded) ideally to use with slider functionality</a:t>
            </a:r>
          </a:p>
        </p:txBody>
      </p:sp>
    </p:spTree>
    <p:extLst>
      <p:ext uri="{BB962C8B-B14F-4D97-AF65-F5344CB8AC3E}">
        <p14:creationId xmlns:p14="http://schemas.microsoft.com/office/powerpoint/2010/main" val="83556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0ED8B99-F80E-498A-82F1-FBA74D4BF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2332" y="458450"/>
            <a:ext cx="4735036" cy="4373165"/>
          </a:xfrm>
          <a:prstGeom prst="rect">
            <a:avLst/>
          </a:prstGeom>
        </p:spPr>
      </p:pic>
      <p:graphicFrame>
        <p:nvGraphicFramePr>
          <p:cNvPr id="8" name="Object 7">
            <a:extLst>
              <a:ext uri="{FF2B5EF4-FFF2-40B4-BE49-F238E27FC236}">
                <a16:creationId xmlns:a16="http://schemas.microsoft.com/office/drawing/2014/main" xmlns="" id="{6E5B2708-8C17-47C9-ACCB-7F2D90B0AFDE}"/>
              </a:ext>
            </a:extLst>
          </p:cNvPr>
          <p:cNvGraphicFramePr>
            <a:graphicFrameLocks noChangeAspect="1"/>
          </p:cNvGraphicFramePr>
          <p:nvPr/>
        </p:nvGraphicFramePr>
        <p:xfrm>
          <a:off x="8112791" y="1592599"/>
          <a:ext cx="3948585" cy="3239016"/>
        </p:xfrm>
        <a:graphic>
          <a:graphicData uri="http://schemas.openxmlformats.org/presentationml/2006/ole">
            <mc:AlternateContent xmlns:mc="http://schemas.openxmlformats.org/markup-compatibility/2006">
              <mc:Choice xmlns:v="urn:schemas-microsoft-com:vml" Requires="v">
                <p:oleObj spid="_x0000_s4118" r:id="rId4" imgW="6069600" imgH="4977720" progId="">
                  <p:embed/>
                </p:oleObj>
              </mc:Choice>
              <mc:Fallback>
                <p:oleObj r:id="rId4" imgW="6069600" imgH="4977720" progId="">
                  <p:embed/>
                  <p:pic>
                    <p:nvPicPr>
                      <p:cNvPr id="8" name="Object 7">
                        <a:extLst>
                          <a:ext uri="{FF2B5EF4-FFF2-40B4-BE49-F238E27FC236}">
                            <a16:creationId xmlns:a16="http://schemas.microsoft.com/office/drawing/2014/main" xmlns="" id="{6E5B2708-8C17-47C9-ACCB-7F2D90B0AFDE}"/>
                          </a:ext>
                        </a:extLst>
                      </p:cNvPr>
                      <p:cNvPicPr/>
                      <p:nvPr/>
                    </p:nvPicPr>
                    <p:blipFill>
                      <a:blip r:embed="rId5"/>
                      <a:stretch>
                        <a:fillRect/>
                      </a:stretch>
                    </p:blipFill>
                    <p:spPr>
                      <a:xfrm>
                        <a:off x="8112791" y="1592599"/>
                        <a:ext cx="3948585" cy="3239016"/>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xmlns="" id="{5518DA0E-91FA-41CC-ACF5-A1D6C34402B2}"/>
              </a:ext>
            </a:extLst>
          </p:cNvPr>
          <p:cNvSpPr txBox="1"/>
          <p:nvPr/>
        </p:nvSpPr>
        <p:spPr>
          <a:xfrm>
            <a:off x="228600" y="4893087"/>
            <a:ext cx="11290852" cy="1169551"/>
          </a:xfrm>
          <a:prstGeom prst="rect">
            <a:avLst/>
          </a:prstGeom>
          <a:noFill/>
        </p:spPr>
        <p:txBody>
          <a:bodyPr wrap="square" rtlCol="0">
            <a:spAutoFit/>
          </a:bodyPr>
          <a:lstStyle/>
          <a:p>
            <a:r>
              <a:rPr lang="en-US" sz="1400" dirty="0"/>
              <a:t>What the radiograph also reveals is that the core vents or “lanterns,” made of a rolled-up sheet of metal bound with fine metal wire to prevent it from unfurling, are not one as shown in the photographs, but two: one traversing the length of the horse and the other coming down from the head of the rider into his mount. The radiography clearly shows how the plugs align with the vents on the animal’s forehead (rather than the chest as seen in the </a:t>
            </a:r>
            <a:r>
              <a:rPr lang="en-US" sz="1400" i="1" dirty="0"/>
              <a:t>AM</a:t>
            </a:r>
            <a:r>
              <a:rPr lang="en-US" sz="1400" dirty="0"/>
              <a:t>) and rump, as well as at the top of the rider’s head. Although not visible, one may also figure at the other end of the vent, in the belly of the horse. This is clear evidence that the </a:t>
            </a:r>
            <a:r>
              <a:rPr lang="en-US" sz="1400" dirty="0" err="1"/>
              <a:t>Gilcrease</a:t>
            </a:r>
            <a:r>
              <a:rPr lang="en-US" sz="1400" dirty="0"/>
              <a:t> bronze is not </a:t>
            </a:r>
            <a:r>
              <a:rPr lang="en-US" sz="1400" dirty="0" smtClean="0"/>
              <a:t>the cast </a:t>
            </a:r>
            <a:r>
              <a:rPr lang="en-US" sz="1400" dirty="0"/>
              <a:t>illustrated in </a:t>
            </a:r>
            <a:r>
              <a:rPr lang="en-US" sz="1400" dirty="0" err="1"/>
              <a:t>Suverkrop’s</a:t>
            </a:r>
            <a:r>
              <a:rPr lang="en-US" sz="1400" dirty="0"/>
              <a:t> article.</a:t>
            </a:r>
          </a:p>
        </p:txBody>
      </p:sp>
      <p:sp>
        <p:nvSpPr>
          <p:cNvPr id="17" name="Rectangle 16">
            <a:extLst>
              <a:ext uri="{FF2B5EF4-FFF2-40B4-BE49-F238E27FC236}">
                <a16:creationId xmlns:a16="http://schemas.microsoft.com/office/drawing/2014/main" xmlns="" id="{71802436-C97E-41B1-948F-6E85E6918ADC}"/>
              </a:ext>
            </a:extLst>
          </p:cNvPr>
          <p:cNvSpPr/>
          <p:nvPr/>
        </p:nvSpPr>
        <p:spPr>
          <a:xfrm>
            <a:off x="341243" y="319485"/>
            <a:ext cx="1840697"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X-radiography (2)</a:t>
            </a:r>
            <a:endParaRPr lang="en-US" dirty="0"/>
          </a:p>
        </p:txBody>
      </p:sp>
      <p:grpSp>
        <p:nvGrpSpPr>
          <p:cNvPr id="7" name="Group 6">
            <a:extLst>
              <a:ext uri="{FF2B5EF4-FFF2-40B4-BE49-F238E27FC236}">
                <a16:creationId xmlns:a16="http://schemas.microsoft.com/office/drawing/2014/main" xmlns="" id="{01F22800-272F-4384-9BFF-6AF929E1B5A6}"/>
              </a:ext>
            </a:extLst>
          </p:cNvPr>
          <p:cNvGrpSpPr/>
          <p:nvPr/>
        </p:nvGrpSpPr>
        <p:grpSpPr>
          <a:xfrm>
            <a:off x="1397468" y="5937057"/>
            <a:ext cx="9043073" cy="807066"/>
            <a:chOff x="1397468" y="5937057"/>
            <a:chExt cx="9043073" cy="807066"/>
          </a:xfrm>
        </p:grpSpPr>
        <p:sp>
          <p:nvSpPr>
            <p:cNvPr id="9" name="Rectangle 8">
              <a:extLst>
                <a:ext uri="{FF2B5EF4-FFF2-40B4-BE49-F238E27FC236}">
                  <a16:creationId xmlns:a16="http://schemas.microsoft.com/office/drawing/2014/main" xmlns="" id="{5D1DBF4F-C8DF-499C-8C5F-236217346E54}"/>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15">
              <a:extLst>
                <a:ext uri="{FF2B5EF4-FFF2-40B4-BE49-F238E27FC236}">
                  <a16:creationId xmlns:a16="http://schemas.microsoft.com/office/drawing/2014/main" xmlns="" id="{8690062F-A584-48D9-BBBD-62BB293895F9}"/>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21">
              <a:extLst>
                <a:ext uri="{FF2B5EF4-FFF2-40B4-BE49-F238E27FC236}">
                  <a16:creationId xmlns:a16="http://schemas.microsoft.com/office/drawing/2014/main" xmlns="" id="{257C91FB-A7CA-49BA-B6ED-D2BF70785E24}"/>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23">
              <a:extLst>
                <a:ext uri="{FF2B5EF4-FFF2-40B4-BE49-F238E27FC236}">
                  <a16:creationId xmlns:a16="http://schemas.microsoft.com/office/drawing/2014/main" xmlns="" id="{CE13247B-10CA-4896-B0BD-4E2700A33B18}"/>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3" name="TextBox 24">
              <a:extLst>
                <a:ext uri="{FF2B5EF4-FFF2-40B4-BE49-F238E27FC236}">
                  <a16:creationId xmlns:a16="http://schemas.microsoft.com/office/drawing/2014/main" xmlns="" id="{5D1A848F-633E-4751-9BF0-C2ACB0426E22}"/>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15" name="TextBox 26">
              <a:extLst>
                <a:ext uri="{FF2B5EF4-FFF2-40B4-BE49-F238E27FC236}">
                  <a16:creationId xmlns:a16="http://schemas.microsoft.com/office/drawing/2014/main" xmlns="" id="{0EF6FFC3-E70A-4823-B280-A6D7EF7349BC}"/>
                </a:ext>
              </a:extLst>
            </p:cNvPr>
            <p:cNvSpPr txBox="1"/>
            <p:nvPr/>
          </p:nvSpPr>
          <p:spPr>
            <a:xfrm>
              <a:off x="5857973" y="6071595"/>
              <a:ext cx="952896" cy="246221"/>
            </a:xfrm>
            <a:prstGeom prst="rect">
              <a:avLst/>
            </a:prstGeom>
          </p:spPr>
          <p:txBody>
            <a:bodyPr wrap="square" rtlCol="0">
              <a:spAutoFit/>
            </a:bodyPr>
            <a:lstStyle/>
            <a:p>
              <a:pPr algn="ctr"/>
              <a:r>
                <a:rPr lang="en-US" sz="1000" dirty="0">
                  <a:solidFill>
                    <a:srgbClr val="FF0000"/>
                  </a:solidFill>
                </a:rPr>
                <a:t>Radiography</a:t>
              </a:r>
            </a:p>
          </p:txBody>
        </p:sp>
        <p:sp>
          <p:nvSpPr>
            <p:cNvPr id="18" name="TextBox 28">
              <a:extLst>
                <a:ext uri="{FF2B5EF4-FFF2-40B4-BE49-F238E27FC236}">
                  <a16:creationId xmlns:a16="http://schemas.microsoft.com/office/drawing/2014/main" xmlns="" id="{C6069823-55DE-4726-B63F-7B026E1DD06C}"/>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19" name="TextBox 30">
              <a:extLst>
                <a:ext uri="{FF2B5EF4-FFF2-40B4-BE49-F238E27FC236}">
                  <a16:creationId xmlns:a16="http://schemas.microsoft.com/office/drawing/2014/main" xmlns="" id="{61899C8D-D20B-4A5A-ACEC-861AA3630B02}"/>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20" name="TextBox 32">
              <a:extLst>
                <a:ext uri="{FF2B5EF4-FFF2-40B4-BE49-F238E27FC236}">
                  <a16:creationId xmlns:a16="http://schemas.microsoft.com/office/drawing/2014/main" xmlns="" id="{6073245F-A4F7-442B-AF43-A4229D30B2F0}"/>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21" name="Straight Arrow Connector 3">
              <a:extLst>
                <a:ext uri="{FF2B5EF4-FFF2-40B4-BE49-F238E27FC236}">
                  <a16:creationId xmlns:a16="http://schemas.microsoft.com/office/drawing/2014/main" xmlns="" id="{C1AFC044-1775-4BA5-B15D-6325730C0C6C}"/>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3">
              <a:extLst>
                <a:ext uri="{FF2B5EF4-FFF2-40B4-BE49-F238E27FC236}">
                  <a16:creationId xmlns:a16="http://schemas.microsoft.com/office/drawing/2014/main" xmlns="" id="{1E1E707B-D23D-4944-AEE0-9EA118920407}"/>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3" name="TextBox 30">
              <a:extLst>
                <a:ext uri="{FF2B5EF4-FFF2-40B4-BE49-F238E27FC236}">
                  <a16:creationId xmlns:a16="http://schemas.microsoft.com/office/drawing/2014/main" xmlns="" id="{86CC8EF7-7123-4183-8D17-CA8C6E7F9463}"/>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24" name="TextBox 24">
              <a:extLst>
                <a:ext uri="{FF2B5EF4-FFF2-40B4-BE49-F238E27FC236}">
                  <a16:creationId xmlns:a16="http://schemas.microsoft.com/office/drawing/2014/main" xmlns="" id="{F2B8D753-F68F-4134-ACBB-5E9A29522196}"/>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25" name="Straight Arrow Connector 3">
              <a:extLst>
                <a:ext uri="{FF2B5EF4-FFF2-40B4-BE49-F238E27FC236}">
                  <a16:creationId xmlns:a16="http://schemas.microsoft.com/office/drawing/2014/main" xmlns="" id="{63A3775C-A64A-4677-9C94-058ADEC259CD}"/>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xmlns="" id="{CBFD8990-E0D1-4999-A5E1-074D116DFEC2}"/>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7" name="Straight Arrow Connector 3">
              <a:extLst>
                <a:ext uri="{FF2B5EF4-FFF2-40B4-BE49-F238E27FC236}">
                  <a16:creationId xmlns:a16="http://schemas.microsoft.com/office/drawing/2014/main" xmlns="" id="{C8A2F0AD-96DD-4C2C-A880-D57D07192A64}"/>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3">
              <a:extLst>
                <a:ext uri="{FF2B5EF4-FFF2-40B4-BE49-F238E27FC236}">
                  <a16:creationId xmlns:a16="http://schemas.microsoft.com/office/drawing/2014/main" xmlns="" id="{1DAD6D27-FA4F-4D60-8AE2-4F60F1DBC8C3}"/>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3">
              <a:extLst>
                <a:ext uri="{FF2B5EF4-FFF2-40B4-BE49-F238E27FC236}">
                  <a16:creationId xmlns:a16="http://schemas.microsoft.com/office/drawing/2014/main" xmlns="" id="{782E5929-D884-4C48-BAB2-5FF698A5209E}"/>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xmlns="" id="{1B304BCB-E17A-4699-9167-5BA18F0522C6}"/>
                </a:ext>
              </a:extLst>
            </p:cNvPr>
            <p:cNvSpPr txBox="1"/>
            <p:nvPr/>
          </p:nvSpPr>
          <p:spPr>
            <a:xfrm>
              <a:off x="5013407" y="5937057"/>
              <a:ext cx="851467" cy="400110"/>
            </a:xfrm>
            <a:prstGeom prst="rect">
              <a:avLst/>
            </a:prstGeom>
            <a:noFill/>
          </p:spPr>
          <p:txBody>
            <a:bodyPr wrap="square" rtlCol="0">
              <a:spAutoFit/>
            </a:bodyPr>
            <a:lstStyle/>
            <a:p>
              <a:pPr algn="ctr"/>
              <a:r>
                <a:rPr lang="en-US" sz="1000" dirty="0"/>
                <a:t>Visual Examination</a:t>
              </a:r>
            </a:p>
          </p:txBody>
        </p:sp>
        <p:cxnSp>
          <p:nvCxnSpPr>
            <p:cNvPr id="31" name="Straight Arrow Connector 3">
              <a:extLst>
                <a:ext uri="{FF2B5EF4-FFF2-40B4-BE49-F238E27FC236}">
                  <a16:creationId xmlns:a16="http://schemas.microsoft.com/office/drawing/2014/main" xmlns="" id="{DF864126-5896-48D1-8D10-471B93369541}"/>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xmlns="" id="{560E1803-F42D-4C20-8BEC-8D8B756DA5C6}"/>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
        <p:nvSpPr>
          <p:cNvPr id="4" name="TextBox 3"/>
          <p:cNvSpPr txBox="1"/>
          <p:nvPr/>
        </p:nvSpPr>
        <p:spPr>
          <a:xfrm>
            <a:off x="609600" y="1447800"/>
            <a:ext cx="2014347" cy="1477328"/>
          </a:xfrm>
          <a:prstGeom prst="rect">
            <a:avLst/>
          </a:prstGeom>
          <a:noFill/>
        </p:spPr>
        <p:txBody>
          <a:bodyPr wrap="square" rtlCol="0">
            <a:spAutoFit/>
          </a:bodyPr>
          <a:lstStyle/>
          <a:p>
            <a:r>
              <a:rPr lang="en-US" dirty="0"/>
              <a:t>Figs. 361 (plain) and 966 (color coded) ideally to use with slider functionality</a:t>
            </a:r>
          </a:p>
        </p:txBody>
      </p:sp>
      <p:sp>
        <p:nvSpPr>
          <p:cNvPr id="5" name="TextBox 4"/>
          <p:cNvSpPr txBox="1"/>
          <p:nvPr/>
        </p:nvSpPr>
        <p:spPr>
          <a:xfrm>
            <a:off x="8857456" y="914400"/>
            <a:ext cx="1886744" cy="369332"/>
          </a:xfrm>
          <a:prstGeom prst="rect">
            <a:avLst/>
          </a:prstGeom>
          <a:noFill/>
        </p:spPr>
        <p:txBody>
          <a:bodyPr wrap="square" rtlCol="0">
            <a:spAutoFit/>
          </a:bodyPr>
          <a:lstStyle/>
          <a:p>
            <a:r>
              <a:rPr lang="en-US" dirty="0"/>
              <a:t>Fig. </a:t>
            </a:r>
            <a:r>
              <a:rPr lang="en-US"/>
              <a:t>975</a:t>
            </a:r>
            <a:endParaRPr lang="en-US" dirty="0"/>
          </a:p>
        </p:txBody>
      </p:sp>
    </p:spTree>
    <p:extLst>
      <p:ext uri="{BB962C8B-B14F-4D97-AF65-F5344CB8AC3E}">
        <p14:creationId xmlns:p14="http://schemas.microsoft.com/office/powerpoint/2010/main" val="305513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B1AF30F-0661-446E-8E33-3974BBF0C57C}"/>
              </a:ext>
            </a:extLst>
          </p:cNvPr>
          <p:cNvSpPr/>
          <p:nvPr/>
        </p:nvSpPr>
        <p:spPr>
          <a:xfrm>
            <a:off x="914400" y="1203390"/>
            <a:ext cx="10363200" cy="4451219"/>
          </a:xfrm>
          <a:prstGeom prst="rect">
            <a:avLst/>
          </a:prstGeom>
        </p:spPr>
        <p:txBody>
          <a:bodyPr wrap="square">
            <a:spAutoFit/>
          </a:bodyPr>
          <a:lstStyle/>
          <a:p>
            <a:pPr>
              <a:lnSpc>
                <a:spcPct val="115000"/>
              </a:lnSpc>
              <a:spcAft>
                <a:spcPts val="1000"/>
              </a:spcAft>
            </a:pPr>
            <a:r>
              <a:rPr lang="en-US" sz="1600" dirty="0">
                <a:latin typeface="Calibri" panose="020F0502020204030204" pitchFamily="34" charset="0"/>
                <a:ea typeface="Calibri" panose="020F0502020204030204" pitchFamily="34" charset="0"/>
                <a:cs typeface="Calibri" panose="020F0502020204030204" pitchFamily="34" charset="0"/>
              </a:rPr>
              <a:t>Comparison of the </a:t>
            </a:r>
            <a:r>
              <a:rPr lang="en-US" sz="1600" dirty="0" err="1">
                <a:latin typeface="Calibri" panose="020F0502020204030204" pitchFamily="34" charset="0"/>
                <a:ea typeface="Calibri" panose="020F0502020204030204" pitchFamily="34" charset="0"/>
                <a:cs typeface="Calibri" panose="020F0502020204030204" pitchFamily="34" charset="0"/>
              </a:rPr>
              <a:t>Gilcrease’s</a:t>
            </a:r>
            <a:r>
              <a:rPr lang="en-US" sz="1600" dirty="0">
                <a:latin typeface="Calibri" panose="020F0502020204030204" pitchFamily="34" charset="0"/>
                <a:ea typeface="Calibri" panose="020F0502020204030204" pitchFamily="34" charset="0"/>
                <a:cs typeface="Calibri" panose="020F0502020204030204" pitchFamily="34" charset="0"/>
              </a:rPr>
              <a:t> bronze </a:t>
            </a:r>
            <a:r>
              <a:rPr lang="en-US" sz="1600" i="1" dirty="0">
                <a:latin typeface="Calibri" panose="020F0502020204030204" pitchFamily="34" charset="0"/>
                <a:ea typeface="Calibri" panose="020F0502020204030204" pitchFamily="34" charset="0"/>
                <a:cs typeface="Calibri" panose="020F0502020204030204" pitchFamily="34" charset="0"/>
              </a:rPr>
              <a:t>Medicine Whip</a:t>
            </a:r>
            <a:r>
              <a:rPr lang="en-US" sz="1600" dirty="0">
                <a:latin typeface="Calibri" panose="020F0502020204030204" pitchFamily="34" charset="0"/>
                <a:ea typeface="Calibri" panose="020F0502020204030204" pitchFamily="34" charset="0"/>
                <a:cs typeface="Calibri" panose="020F0502020204030204" pitchFamily="34" charset="0"/>
              </a:rPr>
              <a:t> with the detailed photographic documentation French sand casting in the </a:t>
            </a:r>
            <a:r>
              <a:rPr lang="en-US" sz="1600" i="1" dirty="0">
                <a:latin typeface="Calibri" panose="020F0502020204030204" pitchFamily="34" charset="0"/>
                <a:ea typeface="Calibri" panose="020F0502020204030204" pitchFamily="34" charset="0"/>
                <a:cs typeface="Calibri" panose="020F0502020204030204" pitchFamily="34" charset="0"/>
              </a:rPr>
              <a:t>American Machinist</a:t>
            </a:r>
            <a:r>
              <a:rPr lang="en-US" sz="1600" dirty="0">
                <a:latin typeface="Calibri" panose="020F0502020204030204" pitchFamily="34" charset="0"/>
                <a:ea typeface="Calibri" panose="020F0502020204030204" pitchFamily="34" charset="0"/>
                <a:cs typeface="Calibri" panose="020F0502020204030204" pitchFamily="34" charset="0"/>
              </a:rPr>
              <a:t> indicate that while the museum’s version must clearly be part of the series cast by </a:t>
            </a:r>
            <a:r>
              <a:rPr lang="en-US" sz="1600" dirty="0" err="1">
                <a:latin typeface="Calibri" panose="020F0502020204030204" pitchFamily="34" charset="0"/>
                <a:ea typeface="Calibri" panose="020F0502020204030204" pitchFamily="34" charset="0"/>
                <a:cs typeface="Calibri" panose="020F0502020204030204" pitchFamily="34" charset="0"/>
              </a:rPr>
              <a:t>Griffoul</a:t>
            </a:r>
            <a:r>
              <a:rPr lang="en-US" sz="1600" dirty="0">
                <a:latin typeface="Calibri" panose="020F0502020204030204" pitchFamily="34" charset="0"/>
                <a:ea typeface="Calibri" panose="020F0502020204030204" pitchFamily="34" charset="0"/>
                <a:cs typeface="Calibri" panose="020F0502020204030204" pitchFamily="34" charset="0"/>
              </a:rPr>
              <a:t>, it is not the actual bronze portrayed in the magazine.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latin typeface="Calibri" panose="020F0502020204030204" pitchFamily="34" charset="0"/>
                <a:ea typeface="Calibri" panose="020F0502020204030204" pitchFamily="34" charset="0"/>
                <a:cs typeface="Calibri" panose="020F0502020204030204" pitchFamily="34" charset="0"/>
              </a:rPr>
              <a:t>The visual documentation presented in the article also makes painfully clear how little trace is left on the bronze itself of the skilled mold making that went into the production of this sculpture, and how speculative our technical interpretations and attempts at reverse engineering often are. </a:t>
            </a:r>
            <a:r>
              <a:rPr lang="en-US" sz="1600" dirty="0" err="1">
                <a:latin typeface="Calibri" panose="020F0502020204030204" pitchFamily="34" charset="0"/>
                <a:ea typeface="Calibri" panose="020F0502020204030204" pitchFamily="34" charset="0"/>
                <a:cs typeface="Calibri" panose="020F0502020204030204" pitchFamily="34" charset="0"/>
              </a:rPr>
              <a:t>Suverkrop’s</a:t>
            </a:r>
            <a:r>
              <a:rPr lang="en-US" sz="1600" dirty="0">
                <a:latin typeface="Calibri" panose="020F0502020204030204" pitchFamily="34" charset="0"/>
                <a:ea typeface="Calibri" panose="020F0502020204030204" pitchFamily="34" charset="0"/>
                <a:cs typeface="Calibri" panose="020F0502020204030204" pitchFamily="34" charset="0"/>
              </a:rPr>
              <a:t> fairly detailed record of the process he witnessed in the </a:t>
            </a:r>
            <a:r>
              <a:rPr lang="en-US" sz="1600" dirty="0" err="1">
                <a:latin typeface="Calibri" panose="020F0502020204030204" pitchFamily="34" charset="0"/>
                <a:ea typeface="Calibri" panose="020F0502020204030204" pitchFamily="34" charset="0"/>
                <a:cs typeface="Calibri" panose="020F0502020204030204" pitchFamily="34" charset="0"/>
              </a:rPr>
              <a:t>Griffoul</a:t>
            </a:r>
            <a:r>
              <a:rPr lang="en-US" sz="1600" dirty="0">
                <a:latin typeface="Calibri" panose="020F0502020204030204" pitchFamily="34" charset="0"/>
                <a:ea typeface="Calibri" panose="020F0502020204030204" pitchFamily="34" charset="0"/>
                <a:cs typeface="Calibri" panose="020F0502020204030204" pitchFamily="34" charset="0"/>
              </a:rPr>
              <a:t> foundry offers a precious window onto the knowhow that fed into the </a:t>
            </a:r>
            <a:r>
              <a:rPr lang="en-US" sz="1600" dirty="0" err="1">
                <a:latin typeface="Calibri" panose="020F0502020204030204" pitchFamily="34" charset="0"/>
                <a:ea typeface="Calibri" panose="020F0502020204030204" pitchFamily="34" charset="0"/>
                <a:cs typeface="Calibri" panose="020F0502020204030204" pitchFamily="34" charset="0"/>
              </a:rPr>
              <a:t>Gilcrease</a:t>
            </a:r>
            <a:r>
              <a:rPr lang="en-US" sz="1600" dirty="0">
                <a:latin typeface="Calibri" panose="020F0502020204030204" pitchFamily="34" charset="0"/>
                <a:ea typeface="Calibri" panose="020F0502020204030204" pitchFamily="34" charset="0"/>
                <a:cs typeface="Calibri" panose="020F0502020204030204" pitchFamily="34" charset="0"/>
              </a:rPr>
              <a:t> sculpture, which would otherwise be irretrievably lost . </a:t>
            </a:r>
          </a:p>
          <a:p>
            <a:pPr>
              <a:lnSpc>
                <a:spcPct val="115000"/>
              </a:lnSpc>
            </a:pPr>
            <a:endParaRPr lang="en-US" sz="1600" dirty="0"/>
          </a:p>
          <a:p>
            <a:pPr>
              <a:lnSpc>
                <a:spcPct val="115000"/>
              </a:lnSpc>
            </a:pPr>
            <a:r>
              <a:rPr lang="en-US" sz="1600" dirty="0" err="1"/>
              <a:t>Suverkrop’s</a:t>
            </a:r>
            <a:r>
              <a:rPr lang="en-US" sz="1600" dirty="0"/>
              <a:t> vocabulary is, it should be noted, more readily associated with that of industrial sand casting of machine parts, betraying his own expertise and the readership he was writing for. It may also show a certain lack of familiarity with terms commonly applied to sculptural production. For instance, his substitution of the industrial term “false core” for the more familiar term “piece-mold” piece, for example, blurs the distinction between the core and the exterior mold.  The dissonance underlines the gulf between these two different kinds of endeavors – one that still exists to this day. In that respect, even with this detailed documentation, we have a loss of precision in the recounting of the making chez </a:t>
            </a:r>
            <a:r>
              <a:rPr lang="en-US" sz="1600" dirty="0" err="1"/>
              <a:t>Griffoul</a:t>
            </a:r>
            <a:r>
              <a:rPr lang="en-US" sz="1600" dirty="0"/>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xmlns="" id="{553FECF8-66AE-4CFD-B08D-690A5CDE88BE}"/>
              </a:ext>
            </a:extLst>
          </p:cNvPr>
          <p:cNvSpPr/>
          <p:nvPr/>
        </p:nvSpPr>
        <p:spPr>
          <a:xfrm>
            <a:off x="228600" y="304800"/>
            <a:ext cx="4562531"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rPr>
              <a:t>Summary and discussion of technical findings </a:t>
            </a:r>
            <a:endParaRPr lang="en-US" dirty="0"/>
          </a:p>
        </p:txBody>
      </p:sp>
      <p:grpSp>
        <p:nvGrpSpPr>
          <p:cNvPr id="5" name="Group 4">
            <a:extLst>
              <a:ext uri="{FF2B5EF4-FFF2-40B4-BE49-F238E27FC236}">
                <a16:creationId xmlns:a16="http://schemas.microsoft.com/office/drawing/2014/main" xmlns="" id="{BD1E06FE-A668-4EF9-B97E-5DBE2B0F65A9}"/>
              </a:ext>
            </a:extLst>
          </p:cNvPr>
          <p:cNvGrpSpPr/>
          <p:nvPr/>
        </p:nvGrpSpPr>
        <p:grpSpPr>
          <a:xfrm>
            <a:off x="1397468" y="5937057"/>
            <a:ext cx="9043073" cy="807066"/>
            <a:chOff x="1397468" y="5937057"/>
            <a:chExt cx="9043073" cy="807066"/>
          </a:xfrm>
        </p:grpSpPr>
        <p:sp>
          <p:nvSpPr>
            <p:cNvPr id="6" name="Rectangle 5">
              <a:extLst>
                <a:ext uri="{FF2B5EF4-FFF2-40B4-BE49-F238E27FC236}">
                  <a16:creationId xmlns:a16="http://schemas.microsoft.com/office/drawing/2014/main" xmlns="" id="{30F3C294-D4C1-4AD5-B50D-70A101F44455}"/>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15">
              <a:extLst>
                <a:ext uri="{FF2B5EF4-FFF2-40B4-BE49-F238E27FC236}">
                  <a16:creationId xmlns:a16="http://schemas.microsoft.com/office/drawing/2014/main" xmlns="" id="{7845792F-D460-42BF-83B9-EF16FE24F29D}"/>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21">
              <a:extLst>
                <a:ext uri="{FF2B5EF4-FFF2-40B4-BE49-F238E27FC236}">
                  <a16:creationId xmlns:a16="http://schemas.microsoft.com/office/drawing/2014/main" xmlns="" id="{0E00D7A6-82D9-4B9C-B1D2-0848FCDDA794}"/>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23">
              <a:extLst>
                <a:ext uri="{FF2B5EF4-FFF2-40B4-BE49-F238E27FC236}">
                  <a16:creationId xmlns:a16="http://schemas.microsoft.com/office/drawing/2014/main" xmlns="" id="{A6BF9FD9-0BBF-447B-BA0A-7FF4904BAD43}"/>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 name="TextBox 24">
              <a:extLst>
                <a:ext uri="{FF2B5EF4-FFF2-40B4-BE49-F238E27FC236}">
                  <a16:creationId xmlns:a16="http://schemas.microsoft.com/office/drawing/2014/main" xmlns="" id="{F47D4ABA-0199-4D75-B2E1-9174194B7876}"/>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11" name="TextBox 26">
              <a:extLst>
                <a:ext uri="{FF2B5EF4-FFF2-40B4-BE49-F238E27FC236}">
                  <a16:creationId xmlns:a16="http://schemas.microsoft.com/office/drawing/2014/main" xmlns="" id="{01592C72-1921-48EB-9525-488892012950}"/>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12" name="TextBox 28">
              <a:extLst>
                <a:ext uri="{FF2B5EF4-FFF2-40B4-BE49-F238E27FC236}">
                  <a16:creationId xmlns:a16="http://schemas.microsoft.com/office/drawing/2014/main" xmlns="" id="{6B629AD9-922B-4F80-A600-53D65865D863}"/>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FF0000"/>
                  </a:solidFill>
                  <a:latin typeface="Calibri"/>
                </a:rPr>
                <a:t>Summary of findings... </a:t>
              </a:r>
            </a:p>
          </p:txBody>
        </p:sp>
        <p:sp>
          <p:nvSpPr>
            <p:cNvPr id="13" name="TextBox 30">
              <a:extLst>
                <a:ext uri="{FF2B5EF4-FFF2-40B4-BE49-F238E27FC236}">
                  <a16:creationId xmlns:a16="http://schemas.microsoft.com/office/drawing/2014/main" xmlns="" id="{04C3AA74-971A-4B0E-8AE2-E04DEC6A7472}"/>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14" name="TextBox 32">
              <a:extLst>
                <a:ext uri="{FF2B5EF4-FFF2-40B4-BE49-F238E27FC236}">
                  <a16:creationId xmlns:a16="http://schemas.microsoft.com/office/drawing/2014/main" xmlns="" id="{FFEBC76A-D4BA-4287-8AED-373EEF3F277F}"/>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15" name="Straight Arrow Connector 3">
              <a:extLst>
                <a:ext uri="{FF2B5EF4-FFF2-40B4-BE49-F238E27FC236}">
                  <a16:creationId xmlns:a16="http://schemas.microsoft.com/office/drawing/2014/main" xmlns="" id="{76CF25AB-E181-4946-9EAE-C1384F05CB17}"/>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23">
              <a:extLst>
                <a:ext uri="{FF2B5EF4-FFF2-40B4-BE49-F238E27FC236}">
                  <a16:creationId xmlns:a16="http://schemas.microsoft.com/office/drawing/2014/main" xmlns="" id="{1AE1236A-F27E-4CB0-BD4F-399993ED65E4}"/>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7" name="TextBox 30">
              <a:extLst>
                <a:ext uri="{FF2B5EF4-FFF2-40B4-BE49-F238E27FC236}">
                  <a16:creationId xmlns:a16="http://schemas.microsoft.com/office/drawing/2014/main" xmlns="" id="{5C48D03C-F52B-48B3-A7DF-D997366F26C9}"/>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18" name="TextBox 24">
              <a:extLst>
                <a:ext uri="{FF2B5EF4-FFF2-40B4-BE49-F238E27FC236}">
                  <a16:creationId xmlns:a16="http://schemas.microsoft.com/office/drawing/2014/main" xmlns="" id="{EF65934E-67EB-477B-982F-C48BBA02775D}"/>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19" name="Straight Arrow Connector 3">
              <a:extLst>
                <a:ext uri="{FF2B5EF4-FFF2-40B4-BE49-F238E27FC236}">
                  <a16:creationId xmlns:a16="http://schemas.microsoft.com/office/drawing/2014/main" xmlns="" id="{D19F0C73-9C92-4DE2-9061-B50AAD97C91F}"/>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xmlns="" id="{A6878654-0678-40CF-B92F-26AEEBFD2E24}"/>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1" name="Straight Arrow Connector 3">
              <a:extLst>
                <a:ext uri="{FF2B5EF4-FFF2-40B4-BE49-F238E27FC236}">
                  <a16:creationId xmlns:a16="http://schemas.microsoft.com/office/drawing/2014/main" xmlns="" id="{0C158223-16E6-4A47-BCAF-1678D15265DE}"/>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3">
              <a:extLst>
                <a:ext uri="{FF2B5EF4-FFF2-40B4-BE49-F238E27FC236}">
                  <a16:creationId xmlns:a16="http://schemas.microsoft.com/office/drawing/2014/main" xmlns="" id="{06DC9BA6-2437-4EE6-8DC4-009FDB97E2DB}"/>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3">
              <a:extLst>
                <a:ext uri="{FF2B5EF4-FFF2-40B4-BE49-F238E27FC236}">
                  <a16:creationId xmlns:a16="http://schemas.microsoft.com/office/drawing/2014/main" xmlns="" id="{3FCC5901-BDF3-4D49-86FB-205851A46360}"/>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xmlns="" id="{CEDE1326-1FBA-43FD-AAEB-623A7018C7D7}"/>
                </a:ext>
              </a:extLst>
            </p:cNvPr>
            <p:cNvSpPr txBox="1"/>
            <p:nvPr/>
          </p:nvSpPr>
          <p:spPr>
            <a:xfrm>
              <a:off x="5013407" y="5937057"/>
              <a:ext cx="851467" cy="400110"/>
            </a:xfrm>
            <a:prstGeom prst="rect">
              <a:avLst/>
            </a:prstGeom>
            <a:noFill/>
          </p:spPr>
          <p:txBody>
            <a:bodyPr wrap="square" rtlCol="0">
              <a:spAutoFit/>
            </a:bodyPr>
            <a:lstStyle/>
            <a:p>
              <a:pPr algn="ctr"/>
              <a:r>
                <a:rPr lang="en-US" sz="1000" dirty="0"/>
                <a:t>Visual Examination</a:t>
              </a:r>
            </a:p>
          </p:txBody>
        </p:sp>
        <p:cxnSp>
          <p:nvCxnSpPr>
            <p:cNvPr id="25" name="Straight Arrow Connector 3">
              <a:extLst>
                <a:ext uri="{FF2B5EF4-FFF2-40B4-BE49-F238E27FC236}">
                  <a16:creationId xmlns:a16="http://schemas.microsoft.com/office/drawing/2014/main" xmlns="" id="{15AAE025-8E4E-44FA-866E-684A3E9FF282}"/>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xmlns="" id="{A9FE3424-7212-4B05-9B3B-ABDDBB7EEE05}"/>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Tree>
    <p:extLst>
      <p:ext uri="{BB962C8B-B14F-4D97-AF65-F5344CB8AC3E}">
        <p14:creationId xmlns:p14="http://schemas.microsoft.com/office/powerpoint/2010/main" val="3053762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DD76A4A-327D-492B-A164-6292FD5E1036}"/>
              </a:ext>
            </a:extLst>
          </p:cNvPr>
          <p:cNvSpPr/>
          <p:nvPr/>
        </p:nvSpPr>
        <p:spPr>
          <a:xfrm>
            <a:off x="1143000" y="1467289"/>
            <a:ext cx="7010400" cy="2241383"/>
          </a:xfrm>
          <a:prstGeom prst="rect">
            <a:avLst/>
          </a:prstGeom>
        </p:spPr>
        <p:txBody>
          <a:bodyPr wrap="square">
            <a:spAutoFit/>
          </a:bodyPr>
          <a:lstStyle/>
          <a:p>
            <a:pPr>
              <a:lnSpc>
                <a:spcPct val="115000"/>
              </a:lnSpc>
              <a:spcAft>
                <a:spcPts val="1000"/>
              </a:spcAft>
            </a:pPr>
            <a:r>
              <a:rPr lang="en-US" dirty="0">
                <a:latin typeface="Calibri" panose="020F0502020204030204" pitchFamily="34" charset="0"/>
                <a:ea typeface="Calibri" panose="020F0502020204030204" pitchFamily="34" charset="0"/>
                <a:cs typeface="Calibri" panose="020F0502020204030204" pitchFamily="34" charset="0"/>
              </a:rPr>
              <a:t>The sculpture was examined in normal and raking light with low power magnification. </a:t>
            </a:r>
          </a:p>
          <a:p>
            <a:pPr>
              <a:lnSpc>
                <a:spcPct val="115000"/>
              </a:lnSpc>
              <a:spcAft>
                <a:spcPts val="1000"/>
              </a:spcAft>
            </a:pPr>
            <a:r>
              <a:rPr lang="en-US" dirty="0">
                <a:latin typeface="Calibri" panose="020F0502020204030204" pitchFamily="34" charset="0"/>
                <a:ea typeface="Calibri" panose="020F0502020204030204" pitchFamily="34" charset="0"/>
                <a:cs typeface="Calibri" panose="020F0502020204030204" pitchFamily="34" charset="0"/>
              </a:rPr>
              <a:t>Photography of relevant features was done in raking and normal light.  </a:t>
            </a:r>
          </a:p>
          <a:p>
            <a:pPr>
              <a:lnSpc>
                <a:spcPct val="115000"/>
              </a:lnSpc>
              <a:spcAft>
                <a:spcPts val="1000"/>
              </a:spcAft>
            </a:pPr>
            <a:r>
              <a:rPr lang="en-US" dirty="0">
                <a:latin typeface="Calibri" panose="020F0502020204030204" pitchFamily="34" charset="0"/>
                <a:ea typeface="Calibri" panose="020F0502020204030204" pitchFamily="34" charset="0"/>
                <a:cs typeface="Calibri" panose="020F0502020204030204" pitchFamily="34" charset="0"/>
              </a:rPr>
              <a:t>Gamma radiography was performed at the </a:t>
            </a:r>
            <a:r>
              <a:rPr lang="en-US" dirty="0" err="1">
                <a:latin typeface="Calibri" panose="020F0502020204030204" pitchFamily="34" charset="0"/>
                <a:ea typeface="Calibri" panose="020F0502020204030204" pitchFamily="34" charset="0"/>
                <a:cs typeface="Calibri" panose="020F0502020204030204" pitchFamily="34" charset="0"/>
              </a:rPr>
              <a:t>Gilcrease</a:t>
            </a:r>
            <a:r>
              <a:rPr lang="en-US" dirty="0">
                <a:latin typeface="Calibri" panose="020F0502020204030204" pitchFamily="34" charset="0"/>
                <a:ea typeface="Calibri" panose="020F0502020204030204" pitchFamily="34" charset="0"/>
                <a:cs typeface="Calibri" panose="020F0502020204030204" pitchFamily="34" charset="0"/>
              </a:rPr>
              <a:t> by Tulsa Gamma Ray with a portable source due to lack of radiography capability at the museum.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xmlns="" id="{9FEB44A9-FB58-41B9-B32B-7E9AE103ADDD}"/>
              </a:ext>
            </a:extLst>
          </p:cNvPr>
          <p:cNvSpPr/>
          <p:nvPr/>
        </p:nvSpPr>
        <p:spPr>
          <a:xfrm>
            <a:off x="381000" y="381000"/>
            <a:ext cx="2780633" cy="392159"/>
          </a:xfrm>
          <a:prstGeom prst="rect">
            <a:avLst/>
          </a:prstGeom>
        </p:spPr>
        <p:txBody>
          <a:bodyPr wrap="none">
            <a:spAutoFit/>
          </a:bodyPr>
          <a:lstStyle/>
          <a:p>
            <a:pPr>
              <a:lnSpc>
                <a:spcPct val="115000"/>
              </a:lnSpc>
              <a:spcAft>
                <a:spcPts val="1000"/>
              </a:spcAft>
            </a:pPr>
            <a:r>
              <a:rPr lang="en-US" b="1" dirty="0">
                <a:latin typeface="Calibri" panose="020F0502020204030204" pitchFamily="34" charset="0"/>
                <a:ea typeface="Calibri" panose="020F0502020204030204" pitchFamily="34" charset="0"/>
                <a:cs typeface="Calibri" panose="020F0502020204030204" pitchFamily="34" charset="0"/>
              </a:rPr>
              <a:t>Technical study parameters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xmlns="" id="{09C5A0E8-250F-4624-8BFF-D1574168C692}"/>
              </a:ext>
            </a:extLst>
          </p:cNvPr>
          <p:cNvGrpSpPr/>
          <p:nvPr/>
        </p:nvGrpSpPr>
        <p:grpSpPr>
          <a:xfrm>
            <a:off x="1397468" y="5937057"/>
            <a:ext cx="9043073" cy="807066"/>
            <a:chOff x="1397468" y="5937057"/>
            <a:chExt cx="9043073" cy="807066"/>
          </a:xfrm>
        </p:grpSpPr>
        <p:sp>
          <p:nvSpPr>
            <p:cNvPr id="5" name="Rectangle 4">
              <a:extLst>
                <a:ext uri="{FF2B5EF4-FFF2-40B4-BE49-F238E27FC236}">
                  <a16:creationId xmlns:a16="http://schemas.microsoft.com/office/drawing/2014/main" xmlns="" id="{D79B7D2B-F4A5-46F7-9712-CF1A6A29001A}"/>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15">
              <a:extLst>
                <a:ext uri="{FF2B5EF4-FFF2-40B4-BE49-F238E27FC236}">
                  <a16:creationId xmlns:a16="http://schemas.microsoft.com/office/drawing/2014/main" xmlns="" id="{572E6CDF-F141-4374-BDA6-6D407BDF4A94}"/>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 name="Straight Arrow Connector 21">
              <a:extLst>
                <a:ext uri="{FF2B5EF4-FFF2-40B4-BE49-F238E27FC236}">
                  <a16:creationId xmlns:a16="http://schemas.microsoft.com/office/drawing/2014/main" xmlns="" id="{3A31CE4A-6FEE-4DA0-82B4-0C76992CFB9A}"/>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23">
              <a:extLst>
                <a:ext uri="{FF2B5EF4-FFF2-40B4-BE49-F238E27FC236}">
                  <a16:creationId xmlns:a16="http://schemas.microsoft.com/office/drawing/2014/main" xmlns="" id="{5F356633-CC8B-44D2-B102-823893290DD3}"/>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 name="TextBox 24">
              <a:extLst>
                <a:ext uri="{FF2B5EF4-FFF2-40B4-BE49-F238E27FC236}">
                  <a16:creationId xmlns:a16="http://schemas.microsoft.com/office/drawing/2014/main" xmlns="" id="{C7BB4DF9-5539-4674-A5F4-FA5BFC0BE82E}"/>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10" name="TextBox 26">
              <a:extLst>
                <a:ext uri="{FF2B5EF4-FFF2-40B4-BE49-F238E27FC236}">
                  <a16:creationId xmlns:a16="http://schemas.microsoft.com/office/drawing/2014/main" xmlns="" id="{12E4C4E0-81CE-4517-A319-984D59964BFC}"/>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11" name="TextBox 28">
              <a:extLst>
                <a:ext uri="{FF2B5EF4-FFF2-40B4-BE49-F238E27FC236}">
                  <a16:creationId xmlns:a16="http://schemas.microsoft.com/office/drawing/2014/main" xmlns="" id="{AAB9B93D-D1C8-4757-A6BA-DC43F4016BF0}"/>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12" name="TextBox 30">
              <a:extLst>
                <a:ext uri="{FF2B5EF4-FFF2-40B4-BE49-F238E27FC236}">
                  <a16:creationId xmlns:a16="http://schemas.microsoft.com/office/drawing/2014/main" xmlns="" id="{62760BC9-A2CF-4348-BB86-3266626A922F}"/>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FF0000"/>
                  </a:solidFill>
                  <a:latin typeface="Calibri"/>
                </a:rPr>
                <a:t>Synopsis of  technical parameters</a:t>
              </a:r>
            </a:p>
          </p:txBody>
        </p:sp>
        <p:sp>
          <p:nvSpPr>
            <p:cNvPr id="13" name="TextBox 32">
              <a:extLst>
                <a:ext uri="{FF2B5EF4-FFF2-40B4-BE49-F238E27FC236}">
                  <a16:creationId xmlns:a16="http://schemas.microsoft.com/office/drawing/2014/main" xmlns="" id="{22B71323-873F-45C9-967F-796317D7E742}"/>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14" name="Straight Arrow Connector 3">
              <a:extLst>
                <a:ext uri="{FF2B5EF4-FFF2-40B4-BE49-F238E27FC236}">
                  <a16:creationId xmlns:a16="http://schemas.microsoft.com/office/drawing/2014/main" xmlns="" id="{4FCCED3A-2A76-4A06-9E79-8396103EAB32}"/>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23">
              <a:extLst>
                <a:ext uri="{FF2B5EF4-FFF2-40B4-BE49-F238E27FC236}">
                  <a16:creationId xmlns:a16="http://schemas.microsoft.com/office/drawing/2014/main" xmlns="" id="{7D794BC3-8064-4ACB-A8DC-23831459AA00}"/>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xmlns="" id="{BFFA5538-D41A-4219-BBE9-3E44E288BA2E}"/>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17" name="TextBox 24">
              <a:extLst>
                <a:ext uri="{FF2B5EF4-FFF2-40B4-BE49-F238E27FC236}">
                  <a16:creationId xmlns:a16="http://schemas.microsoft.com/office/drawing/2014/main" xmlns="" id="{891F8DBB-A83B-49FC-ACC2-B4A5D2713391}"/>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18" name="Straight Arrow Connector 3">
              <a:extLst>
                <a:ext uri="{FF2B5EF4-FFF2-40B4-BE49-F238E27FC236}">
                  <a16:creationId xmlns:a16="http://schemas.microsoft.com/office/drawing/2014/main" xmlns="" id="{7B204E0B-EDD3-4EF9-9F3B-F75FE5D89126}"/>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xmlns="" id="{6C73E250-7D05-4A02-8448-8E19E53C1AC4}"/>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0" name="Straight Arrow Connector 3">
              <a:extLst>
                <a:ext uri="{FF2B5EF4-FFF2-40B4-BE49-F238E27FC236}">
                  <a16:creationId xmlns:a16="http://schemas.microsoft.com/office/drawing/2014/main" xmlns="" id="{32E9C67B-E4A3-46B6-B32D-EAA9FFED5509}"/>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3">
              <a:extLst>
                <a:ext uri="{FF2B5EF4-FFF2-40B4-BE49-F238E27FC236}">
                  <a16:creationId xmlns:a16="http://schemas.microsoft.com/office/drawing/2014/main" xmlns="" id="{7B152C20-DA9D-4DC5-A3EE-193493BED735}"/>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3">
              <a:extLst>
                <a:ext uri="{FF2B5EF4-FFF2-40B4-BE49-F238E27FC236}">
                  <a16:creationId xmlns:a16="http://schemas.microsoft.com/office/drawing/2014/main" xmlns="" id="{A79DA5A9-9EE6-4EF9-A88C-EDEC7B72B1C3}"/>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xmlns="" id="{EC70F3AD-C6CB-48BF-B678-D2F167E2EF72}"/>
                </a:ext>
              </a:extLst>
            </p:cNvPr>
            <p:cNvSpPr txBox="1"/>
            <p:nvPr/>
          </p:nvSpPr>
          <p:spPr>
            <a:xfrm>
              <a:off x="5013407" y="5937057"/>
              <a:ext cx="851467" cy="400110"/>
            </a:xfrm>
            <a:prstGeom prst="rect">
              <a:avLst/>
            </a:prstGeom>
            <a:noFill/>
          </p:spPr>
          <p:txBody>
            <a:bodyPr wrap="square" rtlCol="0">
              <a:spAutoFit/>
            </a:bodyPr>
            <a:lstStyle/>
            <a:p>
              <a:pPr algn="ctr"/>
              <a:r>
                <a:rPr lang="en-US" sz="1000" dirty="0"/>
                <a:t>Visual Examination</a:t>
              </a:r>
            </a:p>
          </p:txBody>
        </p:sp>
        <p:cxnSp>
          <p:nvCxnSpPr>
            <p:cNvPr id="24" name="Straight Arrow Connector 3">
              <a:extLst>
                <a:ext uri="{FF2B5EF4-FFF2-40B4-BE49-F238E27FC236}">
                  <a16:creationId xmlns:a16="http://schemas.microsoft.com/office/drawing/2014/main" xmlns="" id="{528EBF70-40CA-4011-B9A2-EA3C3210BDD3}"/>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xmlns="" id="{877ED047-0F87-47A0-ADF1-C5C0E0340C56}"/>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Tree>
    <p:extLst>
      <p:ext uri="{BB962C8B-B14F-4D97-AF65-F5344CB8AC3E}">
        <p14:creationId xmlns:p14="http://schemas.microsoft.com/office/powerpoint/2010/main" val="371925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B1AF30F-0661-446E-8E33-3974BBF0C57C}"/>
              </a:ext>
            </a:extLst>
          </p:cNvPr>
          <p:cNvSpPr/>
          <p:nvPr/>
        </p:nvSpPr>
        <p:spPr>
          <a:xfrm>
            <a:off x="3655854" y="1218426"/>
            <a:ext cx="6250146" cy="4247317"/>
          </a:xfrm>
          <a:prstGeom prst="rect">
            <a:avLst/>
          </a:prstGeom>
        </p:spPr>
        <p:txBody>
          <a:bodyPr wrap="square">
            <a:spAutoFit/>
          </a:bodyPr>
          <a:lstStyle/>
          <a:p>
            <a:pPr marL="285750" lvl="0" indent="-285750">
              <a:buFont typeface="Arial" panose="020B0604020202020204" pitchFamily="34" charset="0"/>
              <a:buChar char="•"/>
            </a:pPr>
            <a:r>
              <a:rPr lang="en-US" dirty="0"/>
              <a:t>How was the foundry inscription created on the </a:t>
            </a:r>
            <a:r>
              <a:rPr lang="en-US" dirty="0" err="1"/>
              <a:t>Gilcrease</a:t>
            </a:r>
            <a:r>
              <a:rPr lang="en-US" dirty="0"/>
              <a:t> cast? Could comparison with casts of his works by other foundries help answer that?</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What accounts for the different layout of the core vents in this cast vs. the one illustrated in the article? Could it have been experimentation? The result of different “hands” working on the molds in the </a:t>
            </a:r>
            <a:r>
              <a:rPr lang="en-US" dirty="0" err="1"/>
              <a:t>Griffoul</a:t>
            </a:r>
            <a:r>
              <a:rPr lang="en-US" dirty="0"/>
              <a:t> foundry? Or a hiatus  in production?</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Might the </a:t>
            </a:r>
            <a:r>
              <a:rPr lang="en-US" dirty="0" err="1"/>
              <a:t>Gilcrease</a:t>
            </a:r>
            <a:r>
              <a:rPr lang="en-US" dirty="0"/>
              <a:t> cast actually </a:t>
            </a:r>
            <a:r>
              <a:rPr lang="en-US" dirty="0" smtClean="0"/>
              <a:t>be the </a:t>
            </a:r>
            <a:r>
              <a:rPr lang="en-US" dirty="0"/>
              <a:t>bronze chef-</a:t>
            </a:r>
            <a:r>
              <a:rPr lang="en-US" dirty="0" err="1"/>
              <a:t>modèle</a:t>
            </a:r>
            <a:r>
              <a:rPr lang="en-US" dirty="0"/>
              <a:t> depicted in the article around which the mold was created? Could comparison of the </a:t>
            </a:r>
            <a:r>
              <a:rPr lang="en-US" dirty="0" err="1"/>
              <a:t>Gilcrease</a:t>
            </a:r>
            <a:r>
              <a:rPr lang="en-US" dirty="0"/>
              <a:t> bronze to another </a:t>
            </a:r>
            <a:r>
              <a:rPr lang="en-US" dirty="0" err="1"/>
              <a:t>Griffoul</a:t>
            </a:r>
            <a:r>
              <a:rPr lang="en-US" dirty="0"/>
              <a:t> cast clarify this?</a:t>
            </a:r>
          </a:p>
          <a:p>
            <a:pPr marL="285750"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xmlns="" id="{553FECF8-66AE-4CFD-B08D-690A5CDE88BE}"/>
              </a:ext>
            </a:extLst>
          </p:cNvPr>
          <p:cNvSpPr/>
          <p:nvPr/>
        </p:nvSpPr>
        <p:spPr>
          <a:xfrm>
            <a:off x="228600" y="304800"/>
            <a:ext cx="1874872" cy="369332"/>
          </a:xfrm>
          <a:prstGeom prst="rect">
            <a:avLst/>
          </a:prstGeom>
        </p:spPr>
        <p:txBody>
          <a:bodyPr wrap="none">
            <a:spAutoFit/>
          </a:bodyPr>
          <a:lstStyle/>
          <a:p>
            <a:r>
              <a:rPr lang="en-US" b="1" dirty="0"/>
              <a:t>Further questions</a:t>
            </a:r>
            <a:endParaRPr lang="en-US" dirty="0"/>
          </a:p>
        </p:txBody>
      </p:sp>
      <p:pic>
        <p:nvPicPr>
          <p:cNvPr id="4" name="Content Placeholder 3">
            <a:extLst>
              <a:ext uri="{FF2B5EF4-FFF2-40B4-BE49-F238E27FC236}">
                <a16:creationId xmlns:a16="http://schemas.microsoft.com/office/drawing/2014/main" xmlns="" id="{1111A050-F73B-4EBD-AC08-5FF78743878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28127" y="304800"/>
            <a:ext cx="2810179" cy="3649099"/>
          </a:xfrm>
        </p:spPr>
      </p:pic>
      <p:graphicFrame>
        <p:nvGraphicFramePr>
          <p:cNvPr id="5" name="Object 4">
            <a:extLst>
              <a:ext uri="{FF2B5EF4-FFF2-40B4-BE49-F238E27FC236}">
                <a16:creationId xmlns:a16="http://schemas.microsoft.com/office/drawing/2014/main" xmlns="" id="{5F4606BC-DD26-4FF4-9EF5-B20D7558B41B}"/>
              </a:ext>
            </a:extLst>
          </p:cNvPr>
          <p:cNvGraphicFramePr>
            <a:graphicFrameLocks noChangeAspect="1"/>
          </p:cNvGraphicFramePr>
          <p:nvPr>
            <p:extLst>
              <p:ext uri="{D42A27DB-BD31-4B8C-83A1-F6EECF244321}">
                <p14:modId xmlns:p14="http://schemas.microsoft.com/office/powerpoint/2010/main" val="4118064377"/>
              </p:ext>
            </p:extLst>
          </p:nvPr>
        </p:nvGraphicFramePr>
        <p:xfrm>
          <a:off x="381000" y="1344706"/>
          <a:ext cx="2895600" cy="3844038"/>
        </p:xfrm>
        <a:graphic>
          <a:graphicData uri="http://schemas.openxmlformats.org/presentationml/2006/ole">
            <mc:AlternateContent xmlns:mc="http://schemas.openxmlformats.org/markup-compatibility/2006">
              <mc:Choice xmlns:v="urn:schemas-microsoft-com:vml" Requires="v">
                <p:oleObj spid="_x0000_s5155" r:id="rId4" imgW="2651400" imgH="3520080" progId="">
                  <p:embed/>
                </p:oleObj>
              </mc:Choice>
              <mc:Fallback>
                <p:oleObj r:id="rId4" imgW="2651400" imgH="3520080" progId="">
                  <p:embed/>
                  <p:pic>
                    <p:nvPicPr>
                      <p:cNvPr id="0" name=""/>
                      <p:cNvPicPr/>
                      <p:nvPr/>
                    </p:nvPicPr>
                    <p:blipFill>
                      <a:blip r:embed="rId5"/>
                      <a:stretch>
                        <a:fillRect/>
                      </a:stretch>
                    </p:blipFill>
                    <p:spPr>
                      <a:xfrm>
                        <a:off x="381000" y="1344706"/>
                        <a:ext cx="2895600" cy="3844038"/>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xmlns="" id="{85D5542E-EF98-4769-B4D0-87608B8C79E5}"/>
              </a:ext>
            </a:extLst>
          </p:cNvPr>
          <p:cNvGrpSpPr/>
          <p:nvPr/>
        </p:nvGrpSpPr>
        <p:grpSpPr>
          <a:xfrm>
            <a:off x="1397468" y="5937057"/>
            <a:ext cx="9043073" cy="807066"/>
            <a:chOff x="1397468" y="5937057"/>
            <a:chExt cx="9043073" cy="807066"/>
          </a:xfrm>
        </p:grpSpPr>
        <p:sp>
          <p:nvSpPr>
            <p:cNvPr id="7" name="Rectangle 6">
              <a:extLst>
                <a:ext uri="{FF2B5EF4-FFF2-40B4-BE49-F238E27FC236}">
                  <a16:creationId xmlns:a16="http://schemas.microsoft.com/office/drawing/2014/main" xmlns="" id="{77CA5266-28BB-4B62-BF4D-81981C6BE9E0}"/>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15">
              <a:extLst>
                <a:ext uri="{FF2B5EF4-FFF2-40B4-BE49-F238E27FC236}">
                  <a16:creationId xmlns:a16="http://schemas.microsoft.com/office/drawing/2014/main" xmlns="" id="{6F26C4E1-9CF6-4133-A81F-D43D450356B1}"/>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21">
              <a:extLst>
                <a:ext uri="{FF2B5EF4-FFF2-40B4-BE49-F238E27FC236}">
                  <a16:creationId xmlns:a16="http://schemas.microsoft.com/office/drawing/2014/main" xmlns="" id="{6073AE68-2655-4B5C-AC74-00EB811D9C82}"/>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23">
              <a:extLst>
                <a:ext uri="{FF2B5EF4-FFF2-40B4-BE49-F238E27FC236}">
                  <a16:creationId xmlns:a16="http://schemas.microsoft.com/office/drawing/2014/main" xmlns="" id="{15432B2B-CF7A-476F-98E8-E74FD7897810}"/>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 name="TextBox 24">
              <a:extLst>
                <a:ext uri="{FF2B5EF4-FFF2-40B4-BE49-F238E27FC236}">
                  <a16:creationId xmlns:a16="http://schemas.microsoft.com/office/drawing/2014/main" xmlns="" id="{28B09CCB-ACC5-4E93-AC6C-5374DE28335E}"/>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12" name="TextBox 26">
              <a:extLst>
                <a:ext uri="{FF2B5EF4-FFF2-40B4-BE49-F238E27FC236}">
                  <a16:creationId xmlns:a16="http://schemas.microsoft.com/office/drawing/2014/main" xmlns="" id="{5BC3BA42-EDF0-4638-BEEC-AE8AD953EA79}"/>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13" name="TextBox 28">
              <a:extLst>
                <a:ext uri="{FF2B5EF4-FFF2-40B4-BE49-F238E27FC236}">
                  <a16:creationId xmlns:a16="http://schemas.microsoft.com/office/drawing/2014/main" xmlns="" id="{5EA85D5B-BA63-4EFE-B376-72BE0F92867F}"/>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14" name="TextBox 30">
              <a:extLst>
                <a:ext uri="{FF2B5EF4-FFF2-40B4-BE49-F238E27FC236}">
                  <a16:creationId xmlns:a16="http://schemas.microsoft.com/office/drawing/2014/main" xmlns="" id="{77191829-AF95-4B49-97BD-17468A52C797}"/>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15" name="TextBox 32">
              <a:extLst>
                <a:ext uri="{FF2B5EF4-FFF2-40B4-BE49-F238E27FC236}">
                  <a16:creationId xmlns:a16="http://schemas.microsoft.com/office/drawing/2014/main" xmlns="" id="{09B816F6-11F7-49E5-ACF4-7383177CA6F7}"/>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16" name="Straight Arrow Connector 3">
              <a:extLst>
                <a:ext uri="{FF2B5EF4-FFF2-40B4-BE49-F238E27FC236}">
                  <a16:creationId xmlns:a16="http://schemas.microsoft.com/office/drawing/2014/main" xmlns="" id="{7C301F75-1258-4720-8C27-BEAC3F3EC2BD}"/>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23">
              <a:extLst>
                <a:ext uri="{FF2B5EF4-FFF2-40B4-BE49-F238E27FC236}">
                  <a16:creationId xmlns:a16="http://schemas.microsoft.com/office/drawing/2014/main" xmlns="" id="{483FC828-06A7-4EEE-AB76-3FC953427F00}"/>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8" name="TextBox 30">
              <a:extLst>
                <a:ext uri="{FF2B5EF4-FFF2-40B4-BE49-F238E27FC236}">
                  <a16:creationId xmlns:a16="http://schemas.microsoft.com/office/drawing/2014/main" xmlns="" id="{31AF1590-0A11-4405-8C17-E60B867DF601}"/>
                </a:ext>
              </a:extLst>
            </p:cNvPr>
            <p:cNvSpPr txBox="1"/>
            <p:nvPr/>
          </p:nvSpPr>
          <p:spPr>
            <a:xfrm>
              <a:off x="8857456" y="6038598"/>
              <a:ext cx="870671" cy="400110"/>
            </a:xfrm>
            <a:prstGeom prst="rect">
              <a:avLst/>
            </a:prstGeom>
          </p:spPr>
          <p:txBody>
            <a:bodyPr wrap="square" rtlCol="0">
              <a:spAutoFit/>
            </a:bodyPr>
            <a:lstStyle/>
            <a:p>
              <a:pPr algn="ctr"/>
              <a:r>
                <a:rPr lang="en-US" sz="1000" dirty="0">
                  <a:solidFill>
                    <a:srgbClr val="FF0000"/>
                  </a:solidFill>
                  <a:latin typeface="Calibri"/>
                </a:rPr>
                <a:t>Further questions</a:t>
              </a:r>
            </a:p>
          </p:txBody>
        </p:sp>
        <p:sp>
          <p:nvSpPr>
            <p:cNvPr id="19" name="TextBox 24">
              <a:extLst>
                <a:ext uri="{FF2B5EF4-FFF2-40B4-BE49-F238E27FC236}">
                  <a16:creationId xmlns:a16="http://schemas.microsoft.com/office/drawing/2014/main" xmlns="" id="{DF212059-2BA0-430A-9AA2-7081F4C24FD6}"/>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20" name="Straight Arrow Connector 3">
              <a:extLst>
                <a:ext uri="{FF2B5EF4-FFF2-40B4-BE49-F238E27FC236}">
                  <a16:creationId xmlns:a16="http://schemas.microsoft.com/office/drawing/2014/main" xmlns="" id="{86E2EE4A-7EC5-46C9-B3AE-B8921366DB0E}"/>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xmlns="" id="{F8966561-DB61-4F22-A2D4-9DCB7D1A8C9D}"/>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2" name="Straight Arrow Connector 3">
              <a:extLst>
                <a:ext uri="{FF2B5EF4-FFF2-40B4-BE49-F238E27FC236}">
                  <a16:creationId xmlns:a16="http://schemas.microsoft.com/office/drawing/2014/main" xmlns="" id="{20DDDBF3-3802-4F4F-9AAE-4C96F2AF5A53}"/>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3">
              <a:extLst>
                <a:ext uri="{FF2B5EF4-FFF2-40B4-BE49-F238E27FC236}">
                  <a16:creationId xmlns:a16="http://schemas.microsoft.com/office/drawing/2014/main" xmlns="" id="{4FD8D4A9-D757-4A1F-AAEF-C99D08EE9E1B}"/>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3">
              <a:extLst>
                <a:ext uri="{FF2B5EF4-FFF2-40B4-BE49-F238E27FC236}">
                  <a16:creationId xmlns:a16="http://schemas.microsoft.com/office/drawing/2014/main" xmlns="" id="{7400719C-7FB6-4573-AFE2-6062AA4D894F}"/>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xmlns="" id="{D1716330-95D1-4AF1-B859-ABAC5CF3D6BC}"/>
                </a:ext>
              </a:extLst>
            </p:cNvPr>
            <p:cNvSpPr txBox="1"/>
            <p:nvPr/>
          </p:nvSpPr>
          <p:spPr>
            <a:xfrm>
              <a:off x="5013407" y="5937057"/>
              <a:ext cx="851467" cy="400110"/>
            </a:xfrm>
            <a:prstGeom prst="rect">
              <a:avLst/>
            </a:prstGeom>
            <a:noFill/>
          </p:spPr>
          <p:txBody>
            <a:bodyPr wrap="square" rtlCol="0">
              <a:spAutoFit/>
            </a:bodyPr>
            <a:lstStyle/>
            <a:p>
              <a:pPr algn="ctr"/>
              <a:r>
                <a:rPr lang="en-US" sz="1000" dirty="0"/>
                <a:t>Visual Examination</a:t>
              </a:r>
            </a:p>
          </p:txBody>
        </p:sp>
        <p:cxnSp>
          <p:nvCxnSpPr>
            <p:cNvPr id="26" name="Straight Arrow Connector 3">
              <a:extLst>
                <a:ext uri="{FF2B5EF4-FFF2-40B4-BE49-F238E27FC236}">
                  <a16:creationId xmlns:a16="http://schemas.microsoft.com/office/drawing/2014/main" xmlns="" id="{AFA2573C-234C-4A44-B7C5-B9C38412B17F}"/>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xmlns="" id="{5383AC6F-AD8C-4059-A2D0-CD9FE21F7363}"/>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graphicFrame>
        <p:nvGraphicFramePr>
          <p:cNvPr id="28" name="Object 27">
            <a:extLst>
              <a:ext uri="{FF2B5EF4-FFF2-40B4-BE49-F238E27FC236}">
                <a16:creationId xmlns:a16="http://schemas.microsoft.com/office/drawing/2014/main" xmlns="" id="{5F4606BC-DD26-4FF4-9EF5-B20D7558B41B}"/>
              </a:ext>
            </a:extLst>
          </p:cNvPr>
          <p:cNvGraphicFramePr>
            <a:graphicFrameLocks noChangeAspect="1"/>
          </p:cNvGraphicFramePr>
          <p:nvPr>
            <p:extLst>
              <p:ext uri="{D42A27DB-BD31-4B8C-83A1-F6EECF244321}">
                <p14:modId xmlns:p14="http://schemas.microsoft.com/office/powerpoint/2010/main" val="4118064377"/>
              </p:ext>
            </p:extLst>
          </p:nvPr>
        </p:nvGraphicFramePr>
        <p:xfrm>
          <a:off x="257458" y="1344706"/>
          <a:ext cx="2895600" cy="3844038"/>
        </p:xfrm>
        <a:graphic>
          <a:graphicData uri="http://schemas.openxmlformats.org/presentationml/2006/ole">
            <mc:AlternateContent xmlns:mc="http://schemas.openxmlformats.org/markup-compatibility/2006">
              <mc:Choice xmlns:v="urn:schemas-microsoft-com:vml" Requires="v">
                <p:oleObj spid="_x0000_s5156" r:id="rId6" imgW="2651400" imgH="3520080" progId="">
                  <p:embed/>
                </p:oleObj>
              </mc:Choice>
              <mc:Fallback>
                <p:oleObj r:id="rId6" imgW="2651400" imgH="3520080" progId="">
                  <p:embed/>
                  <p:pic>
                    <p:nvPicPr>
                      <p:cNvPr id="0" name=""/>
                      <p:cNvPicPr/>
                      <p:nvPr/>
                    </p:nvPicPr>
                    <p:blipFill>
                      <a:blip r:embed="rId5"/>
                      <a:stretch>
                        <a:fillRect/>
                      </a:stretch>
                    </p:blipFill>
                    <p:spPr>
                      <a:xfrm>
                        <a:off x="257458" y="1344706"/>
                        <a:ext cx="2895600" cy="3844038"/>
                      </a:xfrm>
                      <a:prstGeom prst="rect">
                        <a:avLst/>
                      </a:prstGeom>
                    </p:spPr>
                  </p:pic>
                </p:oleObj>
              </mc:Fallback>
            </mc:AlternateContent>
          </a:graphicData>
        </a:graphic>
      </p:graphicFrame>
      <p:sp>
        <p:nvSpPr>
          <p:cNvPr id="29" name="TextBox 28"/>
          <p:cNvSpPr txBox="1"/>
          <p:nvPr/>
        </p:nvSpPr>
        <p:spPr>
          <a:xfrm>
            <a:off x="533400" y="5486400"/>
            <a:ext cx="1570072" cy="369332"/>
          </a:xfrm>
          <a:prstGeom prst="rect">
            <a:avLst/>
          </a:prstGeom>
          <a:noFill/>
        </p:spPr>
        <p:txBody>
          <a:bodyPr wrap="square" rtlCol="0">
            <a:spAutoFit/>
          </a:bodyPr>
          <a:lstStyle/>
          <a:p>
            <a:r>
              <a:rPr lang="en-US" dirty="0"/>
              <a:t>Fig. 972</a:t>
            </a:r>
          </a:p>
        </p:txBody>
      </p:sp>
      <p:sp>
        <p:nvSpPr>
          <p:cNvPr id="30" name="TextBox 29"/>
          <p:cNvSpPr txBox="1"/>
          <p:nvPr/>
        </p:nvSpPr>
        <p:spPr>
          <a:xfrm>
            <a:off x="10073899" y="4419600"/>
            <a:ext cx="1356101" cy="369332"/>
          </a:xfrm>
          <a:prstGeom prst="rect">
            <a:avLst/>
          </a:prstGeom>
          <a:noFill/>
        </p:spPr>
        <p:txBody>
          <a:bodyPr wrap="square" rtlCol="0">
            <a:spAutoFit/>
          </a:bodyPr>
          <a:lstStyle/>
          <a:p>
            <a:r>
              <a:rPr lang="en-US" dirty="0"/>
              <a:t>Fig. 967</a:t>
            </a:r>
          </a:p>
        </p:txBody>
      </p:sp>
    </p:spTree>
    <p:extLst>
      <p:ext uri="{BB962C8B-B14F-4D97-AF65-F5344CB8AC3E}">
        <p14:creationId xmlns:p14="http://schemas.microsoft.com/office/powerpoint/2010/main" val="2017644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0AF085B-DB60-4778-99B7-A4DE232E0311}"/>
              </a:ext>
            </a:extLst>
          </p:cNvPr>
          <p:cNvSpPr/>
          <p:nvPr/>
        </p:nvSpPr>
        <p:spPr>
          <a:xfrm>
            <a:off x="1066800" y="1295400"/>
            <a:ext cx="9753600" cy="4724242"/>
          </a:xfrm>
          <a:prstGeom prst="rect">
            <a:avLst/>
          </a:prstGeom>
        </p:spPr>
        <p:txBody>
          <a:bodyPr wrap="square">
            <a:spAutoFit/>
          </a:bodyPr>
          <a:lstStyle/>
          <a:p>
            <a:r>
              <a:rPr lang="en-US" dirty="0"/>
              <a:t>Boulton, A. (2006). “The Art Bronze Foundry of Antoine-Louis Barye,” in Johnston, W. R. and Kelly, S., </a:t>
            </a:r>
            <a:r>
              <a:rPr lang="en-US" i="1" dirty="0"/>
              <a:t>Untamed - The Art of Antoine-Louis Barye,</a:t>
            </a:r>
            <a:r>
              <a:rPr lang="en-US" dirty="0"/>
              <a:t> Baltimore: The Walters Art Gallery.  </a:t>
            </a:r>
          </a:p>
          <a:p>
            <a:r>
              <a:rPr lang="en-US" dirty="0"/>
              <a:t> </a:t>
            </a:r>
          </a:p>
          <a:p>
            <a:r>
              <a:rPr lang="en-US" dirty="0"/>
              <a:t>Boulton, A. (2006), “The Making of Matisse’s Bronzes,” in Kosinski, D., McKean Fisher, J. and Nash, S., </a:t>
            </a:r>
            <a:r>
              <a:rPr lang="en-US" i="1" dirty="0"/>
              <a:t>Matisse Painter as Sculptor</a:t>
            </a:r>
            <a:r>
              <a:rPr lang="en-US" dirty="0"/>
              <a:t>, New Haven and London.  </a:t>
            </a:r>
          </a:p>
          <a:p>
            <a:r>
              <a:rPr lang="en-US" dirty="0"/>
              <a:t> </a:t>
            </a:r>
          </a:p>
          <a:p>
            <a:r>
              <a:rPr lang="en-US" dirty="0"/>
              <a:t>Boulton, A. (2018). “Made in New York: Italian and French Art Bronze Casting”, </a:t>
            </a:r>
            <a:r>
              <a:rPr lang="en-US" i="1" dirty="0" err="1"/>
              <a:t>Gilcrease</a:t>
            </a:r>
            <a:r>
              <a:rPr lang="en-US" i="1" dirty="0"/>
              <a:t> Museum Journal</a:t>
            </a:r>
            <a:r>
              <a:rPr lang="en-US" dirty="0"/>
              <a:t>, vol. XXV, No.1 (Summer), pp. 38-53.</a:t>
            </a:r>
          </a:p>
          <a:p>
            <a:r>
              <a:rPr lang="en-US" dirty="0"/>
              <a:t> </a:t>
            </a:r>
          </a:p>
          <a:p>
            <a:r>
              <a:rPr lang="fr-FR" dirty="0"/>
              <a:t>Lebon, E. (2003). </a:t>
            </a:r>
            <a:r>
              <a:rPr lang="fr-FR" i="1" dirty="0"/>
              <a:t>Dictionnaire des fondeurs de bronze d’art</a:t>
            </a:r>
            <a:r>
              <a:rPr lang="fr-FR" dirty="0"/>
              <a:t>, Perth.</a:t>
            </a:r>
            <a:endParaRPr lang="en-US" dirty="0"/>
          </a:p>
          <a:p>
            <a:r>
              <a:rPr lang="fr-FR" dirty="0"/>
              <a:t> </a:t>
            </a:r>
            <a:endParaRPr lang="en-US" dirty="0"/>
          </a:p>
          <a:p>
            <a:r>
              <a:rPr lang="en-US" dirty="0"/>
              <a:t>Stewart, R. (1994). Charles M. Russell, Sculptor. Fort Worth, Texas: Amon Carter Museum, p. 192.</a:t>
            </a:r>
          </a:p>
          <a:p>
            <a:endParaRPr lang="en-US" dirty="0"/>
          </a:p>
          <a:p>
            <a:r>
              <a:rPr lang="en-US" dirty="0" err="1"/>
              <a:t>Suverkrop</a:t>
            </a:r>
            <a:r>
              <a:rPr lang="en-US" dirty="0"/>
              <a:t>, E. A. (1912). “The Molding of Bronze Statuary”, </a:t>
            </a:r>
            <a:r>
              <a:rPr lang="en-US" i="1" dirty="0"/>
              <a:t>American Machinist </a:t>
            </a:r>
            <a:r>
              <a:rPr lang="en-US" dirty="0"/>
              <a:t>Dec. 5, vol. 37, no.23, pp. 923-928.</a:t>
            </a:r>
          </a:p>
          <a:p>
            <a:r>
              <a:rPr lang="en-US" dirty="0"/>
              <a:t> </a:t>
            </a:r>
          </a:p>
          <a:p>
            <a:pPr>
              <a:lnSpc>
                <a:spcPct val="115000"/>
              </a:lnSpc>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xmlns="" id="{61A5B6B9-AD88-43BE-82A0-CC7AEA45BE14}"/>
              </a:ext>
            </a:extLst>
          </p:cNvPr>
          <p:cNvSpPr/>
          <p:nvPr/>
        </p:nvSpPr>
        <p:spPr>
          <a:xfrm>
            <a:off x="762000" y="457200"/>
            <a:ext cx="1863587" cy="392159"/>
          </a:xfrm>
          <a:prstGeom prst="rect">
            <a:avLst/>
          </a:prstGeom>
        </p:spPr>
        <p:txBody>
          <a:bodyPr wrap="none">
            <a:spAutoFit/>
          </a:bodyPr>
          <a:lstStyle/>
          <a:p>
            <a:pPr>
              <a:lnSpc>
                <a:spcPct val="115000"/>
              </a:lnSpc>
              <a:spcAft>
                <a:spcPts val="1000"/>
              </a:spcAft>
            </a:pPr>
            <a:r>
              <a:rPr lang="en-US" b="1" dirty="0">
                <a:latin typeface="Calibri" panose="020F0502020204030204" pitchFamily="34" charset="0"/>
                <a:ea typeface="Calibri" panose="020F0502020204030204" pitchFamily="34" charset="0"/>
                <a:cs typeface="Calibri" panose="020F0502020204030204" pitchFamily="34" charset="0"/>
              </a:rPr>
              <a:t>Further resources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xmlns="" id="{17C3BB2A-C8D6-4D0B-A296-442422EC5FD9}"/>
              </a:ext>
            </a:extLst>
          </p:cNvPr>
          <p:cNvGrpSpPr/>
          <p:nvPr/>
        </p:nvGrpSpPr>
        <p:grpSpPr>
          <a:xfrm>
            <a:off x="1397468" y="5937057"/>
            <a:ext cx="9043073" cy="807066"/>
            <a:chOff x="1397468" y="5937057"/>
            <a:chExt cx="9043073" cy="807066"/>
          </a:xfrm>
        </p:grpSpPr>
        <p:sp>
          <p:nvSpPr>
            <p:cNvPr id="5" name="Rectangle 4">
              <a:extLst>
                <a:ext uri="{FF2B5EF4-FFF2-40B4-BE49-F238E27FC236}">
                  <a16:creationId xmlns:a16="http://schemas.microsoft.com/office/drawing/2014/main" xmlns="" id="{5274930F-2C19-43FA-92FE-15239A05129D}"/>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15">
              <a:extLst>
                <a:ext uri="{FF2B5EF4-FFF2-40B4-BE49-F238E27FC236}">
                  <a16:creationId xmlns:a16="http://schemas.microsoft.com/office/drawing/2014/main" xmlns="" id="{E7234568-AC45-4D2F-A65F-C3445B6B012A}"/>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 name="Straight Arrow Connector 21">
              <a:extLst>
                <a:ext uri="{FF2B5EF4-FFF2-40B4-BE49-F238E27FC236}">
                  <a16:creationId xmlns:a16="http://schemas.microsoft.com/office/drawing/2014/main" xmlns="" id="{4993488D-5E82-4086-809A-43B759D74DFE}"/>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23">
              <a:extLst>
                <a:ext uri="{FF2B5EF4-FFF2-40B4-BE49-F238E27FC236}">
                  <a16:creationId xmlns:a16="http://schemas.microsoft.com/office/drawing/2014/main" xmlns="" id="{0434CD7A-3DCD-434C-BA0B-CEEBF556B81B}"/>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 name="TextBox 24">
              <a:extLst>
                <a:ext uri="{FF2B5EF4-FFF2-40B4-BE49-F238E27FC236}">
                  <a16:creationId xmlns:a16="http://schemas.microsoft.com/office/drawing/2014/main" xmlns="" id="{93833C10-8ADD-440E-9630-535348CE91DC}"/>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10" name="TextBox 26">
              <a:extLst>
                <a:ext uri="{FF2B5EF4-FFF2-40B4-BE49-F238E27FC236}">
                  <a16:creationId xmlns:a16="http://schemas.microsoft.com/office/drawing/2014/main" xmlns="" id="{76F0A483-18A6-4B26-9335-7697B464FF8D}"/>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11" name="TextBox 28">
              <a:extLst>
                <a:ext uri="{FF2B5EF4-FFF2-40B4-BE49-F238E27FC236}">
                  <a16:creationId xmlns:a16="http://schemas.microsoft.com/office/drawing/2014/main" xmlns="" id="{DD88CFBA-F271-4FE5-9AE3-DBAFC2C8E183}"/>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12" name="TextBox 30">
              <a:extLst>
                <a:ext uri="{FF2B5EF4-FFF2-40B4-BE49-F238E27FC236}">
                  <a16:creationId xmlns:a16="http://schemas.microsoft.com/office/drawing/2014/main" xmlns="" id="{2837C2D0-2FC1-4B68-B6C1-B69F875BD334}"/>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13" name="TextBox 32">
              <a:extLst>
                <a:ext uri="{FF2B5EF4-FFF2-40B4-BE49-F238E27FC236}">
                  <a16:creationId xmlns:a16="http://schemas.microsoft.com/office/drawing/2014/main" xmlns="" id="{7B73A59F-5674-4BC3-928D-4429818C833A}"/>
                </a:ext>
              </a:extLst>
            </p:cNvPr>
            <p:cNvSpPr txBox="1"/>
            <p:nvPr/>
          </p:nvSpPr>
          <p:spPr>
            <a:xfrm>
              <a:off x="9698845" y="6028577"/>
              <a:ext cx="741696" cy="400110"/>
            </a:xfrm>
            <a:prstGeom prst="rect">
              <a:avLst/>
            </a:prstGeom>
          </p:spPr>
          <p:txBody>
            <a:bodyPr wrap="square" rtlCol="0">
              <a:spAutoFit/>
            </a:bodyPr>
            <a:lstStyle/>
            <a:p>
              <a:pPr algn="ctr"/>
              <a:r>
                <a:rPr lang="en-US" sz="1000" dirty="0">
                  <a:solidFill>
                    <a:srgbClr val="FF0000"/>
                  </a:solidFill>
                </a:rPr>
                <a:t>Further Resources</a:t>
              </a:r>
            </a:p>
          </p:txBody>
        </p:sp>
        <p:cxnSp>
          <p:nvCxnSpPr>
            <p:cNvPr id="14" name="Straight Arrow Connector 3">
              <a:extLst>
                <a:ext uri="{FF2B5EF4-FFF2-40B4-BE49-F238E27FC236}">
                  <a16:creationId xmlns:a16="http://schemas.microsoft.com/office/drawing/2014/main" xmlns="" id="{3404F63A-F84E-4C9D-B8E8-CDA79DC09393}"/>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23">
              <a:extLst>
                <a:ext uri="{FF2B5EF4-FFF2-40B4-BE49-F238E27FC236}">
                  <a16:creationId xmlns:a16="http://schemas.microsoft.com/office/drawing/2014/main" xmlns="" id="{55B6B540-046A-4C86-92E9-286214242D55}"/>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xmlns="" id="{7E1BAE29-FCFA-4CE0-B966-287FAD03850C}"/>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17" name="TextBox 24">
              <a:extLst>
                <a:ext uri="{FF2B5EF4-FFF2-40B4-BE49-F238E27FC236}">
                  <a16:creationId xmlns:a16="http://schemas.microsoft.com/office/drawing/2014/main" xmlns="" id="{20466665-CD4A-4B30-964A-FAB4BE9AE53C}"/>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18" name="Straight Arrow Connector 3">
              <a:extLst>
                <a:ext uri="{FF2B5EF4-FFF2-40B4-BE49-F238E27FC236}">
                  <a16:creationId xmlns:a16="http://schemas.microsoft.com/office/drawing/2014/main" xmlns="" id="{B6665219-9E1C-4FA1-84E2-9AFA60EA1B5E}"/>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xmlns="" id="{A98D3EA4-1214-4F71-A297-03C15660BEE8}"/>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0" name="Straight Arrow Connector 3">
              <a:extLst>
                <a:ext uri="{FF2B5EF4-FFF2-40B4-BE49-F238E27FC236}">
                  <a16:creationId xmlns:a16="http://schemas.microsoft.com/office/drawing/2014/main" xmlns="" id="{67E0744D-49A6-4A5A-95CE-A975C211727B}"/>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3">
              <a:extLst>
                <a:ext uri="{FF2B5EF4-FFF2-40B4-BE49-F238E27FC236}">
                  <a16:creationId xmlns:a16="http://schemas.microsoft.com/office/drawing/2014/main" xmlns="" id="{13AA52E1-D36E-4D39-AFE0-550FF9070B7C}"/>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3">
              <a:extLst>
                <a:ext uri="{FF2B5EF4-FFF2-40B4-BE49-F238E27FC236}">
                  <a16:creationId xmlns:a16="http://schemas.microsoft.com/office/drawing/2014/main" xmlns="" id="{5EA3B0A7-36F8-4B86-9BFC-21B1071BDAEB}"/>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xmlns="" id="{D80AB8B5-32D6-473E-A34D-C6A1DAA28389}"/>
                </a:ext>
              </a:extLst>
            </p:cNvPr>
            <p:cNvSpPr txBox="1"/>
            <p:nvPr/>
          </p:nvSpPr>
          <p:spPr>
            <a:xfrm>
              <a:off x="5013407" y="5937057"/>
              <a:ext cx="851467" cy="400110"/>
            </a:xfrm>
            <a:prstGeom prst="rect">
              <a:avLst/>
            </a:prstGeom>
            <a:noFill/>
          </p:spPr>
          <p:txBody>
            <a:bodyPr wrap="square" rtlCol="0">
              <a:spAutoFit/>
            </a:bodyPr>
            <a:lstStyle/>
            <a:p>
              <a:pPr algn="ctr"/>
              <a:r>
                <a:rPr lang="en-US" sz="1000" dirty="0"/>
                <a:t>Visual Examination</a:t>
              </a:r>
            </a:p>
          </p:txBody>
        </p:sp>
        <p:cxnSp>
          <p:nvCxnSpPr>
            <p:cNvPr id="24" name="Straight Arrow Connector 3">
              <a:extLst>
                <a:ext uri="{FF2B5EF4-FFF2-40B4-BE49-F238E27FC236}">
                  <a16:creationId xmlns:a16="http://schemas.microsoft.com/office/drawing/2014/main" xmlns="" id="{548C8C5C-BD48-4CEA-952B-1EB6A97AE02A}"/>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xmlns="" id="{0D4E1267-7430-40C5-A61C-6E6BBA875704}"/>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Tree>
    <p:extLst>
      <p:ext uri="{BB962C8B-B14F-4D97-AF65-F5344CB8AC3E}">
        <p14:creationId xmlns:p14="http://schemas.microsoft.com/office/powerpoint/2010/main" val="2553962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American Machinist and Griffoul\Recent Medicine whip for casting\American machinist used in exhibit F2F\0010974_cropp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063607"/>
            <a:ext cx="3156016" cy="45227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5FAD5935-7654-4E8E-8B8B-7B911F747772}"/>
              </a:ext>
            </a:extLst>
          </p:cNvPr>
          <p:cNvSpPr/>
          <p:nvPr/>
        </p:nvSpPr>
        <p:spPr>
          <a:xfrm>
            <a:off x="4114800" y="1053668"/>
            <a:ext cx="7391400" cy="3970318"/>
          </a:xfrm>
          <a:prstGeom prst="rect">
            <a:avLst/>
          </a:prstGeom>
        </p:spPr>
        <p:txBody>
          <a:bodyPr wrap="square">
            <a:spAutoFit/>
          </a:bodyPr>
          <a:lstStyle/>
          <a:p>
            <a:r>
              <a:rPr lang="en-US" dirty="0"/>
              <a:t>Sometime in 1912, E. A. </a:t>
            </a:r>
            <a:r>
              <a:rPr lang="en-US" dirty="0" err="1"/>
              <a:t>Suverkrop</a:t>
            </a:r>
            <a:r>
              <a:rPr lang="en-US" dirty="0"/>
              <a:t>, a reporter for the </a:t>
            </a:r>
            <a:r>
              <a:rPr lang="en-US" i="1" dirty="0"/>
              <a:t>American Machinist </a:t>
            </a:r>
            <a:r>
              <a:rPr lang="en-US" dirty="0"/>
              <a:t>(</a:t>
            </a:r>
            <a:r>
              <a:rPr lang="en-US" i="1" dirty="0"/>
              <a:t>AM</a:t>
            </a:r>
            <a:r>
              <a:rPr lang="en-US" dirty="0"/>
              <a:t>), toured the art bronze foundry of Auguste </a:t>
            </a:r>
            <a:r>
              <a:rPr lang="en-US" dirty="0" err="1"/>
              <a:t>Griffoul</a:t>
            </a:r>
            <a:r>
              <a:rPr lang="en-US" dirty="0"/>
              <a:t> &amp; Bros. Co. in Newark, New Jersey. The article that ensued, entitled “The Molding of Bronze Statuary,” is an extraordinary document that provides a step-by-step, photo-illustrated, detailed explanation of the French sand-molding process that had been brought to an extremely high degree of perfection for the casting of sculpture in 19</a:t>
            </a:r>
            <a:r>
              <a:rPr lang="en-US" baseline="30000" dirty="0"/>
              <a:t>th</a:t>
            </a:r>
            <a:r>
              <a:rPr lang="en-US" dirty="0"/>
              <a:t>-century Paris. Indeed, a few years prior to moving to the US in 1899, </a:t>
            </a:r>
            <a:r>
              <a:rPr lang="en-US" dirty="0" err="1"/>
              <a:t>Griffoul</a:t>
            </a:r>
            <a:r>
              <a:rPr lang="en-US" dirty="0"/>
              <a:t> had operated a foundry in Paris where he cast </a:t>
            </a:r>
            <a:r>
              <a:rPr lang="en-US" i="1" dirty="0"/>
              <a:t>The Thinker </a:t>
            </a:r>
            <a:r>
              <a:rPr lang="en-US" dirty="0"/>
              <a:t>for Auguste Rodin. By 1905 he had established the one in Newark, which is reported to have been the last foundry in America using French sand. By the date of this article the lost-wax process was overtaking sand casting as the preferred method for elite sculptors, and founders of art bronze  by sand casting were on the defensive and eager to advertise their careful surface replication methods.</a:t>
            </a:r>
          </a:p>
        </p:txBody>
      </p:sp>
      <p:sp>
        <p:nvSpPr>
          <p:cNvPr id="3" name="Rectangle 2">
            <a:extLst>
              <a:ext uri="{FF2B5EF4-FFF2-40B4-BE49-F238E27FC236}">
                <a16:creationId xmlns:a16="http://schemas.microsoft.com/office/drawing/2014/main" xmlns="" id="{C657001A-B843-4C07-A23B-9B243993D37E}"/>
              </a:ext>
            </a:extLst>
          </p:cNvPr>
          <p:cNvSpPr/>
          <p:nvPr/>
        </p:nvSpPr>
        <p:spPr>
          <a:xfrm>
            <a:off x="533400" y="304800"/>
            <a:ext cx="3007875" cy="392159"/>
          </a:xfrm>
          <a:prstGeom prst="rect">
            <a:avLst/>
          </a:prstGeom>
        </p:spPr>
        <p:txBody>
          <a:bodyPr wrap="none">
            <a:spAutoFit/>
          </a:bodyPr>
          <a:lstStyle/>
          <a:p>
            <a:pPr>
              <a:lnSpc>
                <a:spcPct val="115000"/>
              </a:lnSpc>
              <a:spcAft>
                <a:spcPts val="1000"/>
              </a:spcAft>
            </a:pP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Context: </a:t>
            </a:r>
            <a:r>
              <a:rPr lang="en-US" b="1" dirty="0">
                <a:latin typeface="Calibri" panose="020F0502020204030204" pitchFamily="34" charset="0"/>
                <a:ea typeface="Calibri" panose="020F0502020204030204" pitchFamily="34" charset="0"/>
                <a:cs typeface="Calibri" panose="020F0502020204030204" pitchFamily="34" charset="0"/>
              </a:rPr>
              <a:t>The magazine article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xmlns="" id="{859BEB27-77BB-42EC-B5F3-76EBA384CC89}"/>
              </a:ext>
            </a:extLst>
          </p:cNvPr>
          <p:cNvGrpSpPr/>
          <p:nvPr/>
        </p:nvGrpSpPr>
        <p:grpSpPr>
          <a:xfrm>
            <a:off x="1397468" y="5937057"/>
            <a:ext cx="9043073" cy="807066"/>
            <a:chOff x="1397468" y="5937057"/>
            <a:chExt cx="9043073" cy="807066"/>
          </a:xfrm>
        </p:grpSpPr>
        <p:sp>
          <p:nvSpPr>
            <p:cNvPr id="6" name="Rectangle 5">
              <a:extLst>
                <a:ext uri="{FF2B5EF4-FFF2-40B4-BE49-F238E27FC236}">
                  <a16:creationId xmlns:a16="http://schemas.microsoft.com/office/drawing/2014/main" xmlns="" id="{B6858D35-C6E6-4E99-BA6A-791A21EAF01B}"/>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15">
              <a:extLst>
                <a:ext uri="{FF2B5EF4-FFF2-40B4-BE49-F238E27FC236}">
                  <a16:creationId xmlns:a16="http://schemas.microsoft.com/office/drawing/2014/main" xmlns="" id="{E08EAA00-49C2-44D8-B8E6-549DC776F30E}"/>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21">
              <a:extLst>
                <a:ext uri="{FF2B5EF4-FFF2-40B4-BE49-F238E27FC236}">
                  <a16:creationId xmlns:a16="http://schemas.microsoft.com/office/drawing/2014/main" xmlns="" id="{3E69E8B9-CFCA-4549-8CF5-8A5CA47DF39D}"/>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23">
              <a:extLst>
                <a:ext uri="{FF2B5EF4-FFF2-40B4-BE49-F238E27FC236}">
                  <a16:creationId xmlns:a16="http://schemas.microsoft.com/office/drawing/2014/main" xmlns="" id="{E94EED27-84FC-4E7B-A303-F1CDCA1A77F5}"/>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 name="TextBox 24">
              <a:extLst>
                <a:ext uri="{FF2B5EF4-FFF2-40B4-BE49-F238E27FC236}">
                  <a16:creationId xmlns:a16="http://schemas.microsoft.com/office/drawing/2014/main" xmlns="" id="{2206D007-1666-4E0B-A353-FE8E4936D469}"/>
                </a:ext>
              </a:extLst>
            </p:cNvPr>
            <p:cNvSpPr txBox="1"/>
            <p:nvPr/>
          </p:nvSpPr>
          <p:spPr>
            <a:xfrm>
              <a:off x="2189165" y="6090160"/>
              <a:ext cx="869565" cy="246221"/>
            </a:xfrm>
            <a:prstGeom prst="rect">
              <a:avLst/>
            </a:prstGeom>
          </p:spPr>
          <p:txBody>
            <a:bodyPr wrap="square" rtlCol="0">
              <a:spAutoFit/>
            </a:bodyPr>
            <a:lstStyle/>
            <a:p>
              <a:pPr algn="ctr"/>
              <a:r>
                <a:rPr lang="en-US" sz="1000" dirty="0">
                  <a:solidFill>
                    <a:srgbClr val="FF0000"/>
                  </a:solidFill>
                </a:rPr>
                <a:t>Context</a:t>
              </a:r>
            </a:p>
          </p:txBody>
        </p:sp>
        <p:sp>
          <p:nvSpPr>
            <p:cNvPr id="11" name="TextBox 26">
              <a:extLst>
                <a:ext uri="{FF2B5EF4-FFF2-40B4-BE49-F238E27FC236}">
                  <a16:creationId xmlns:a16="http://schemas.microsoft.com/office/drawing/2014/main" xmlns="" id="{5E1AEE13-EDF2-4B76-9364-911D2E6EA156}"/>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12" name="TextBox 28">
              <a:extLst>
                <a:ext uri="{FF2B5EF4-FFF2-40B4-BE49-F238E27FC236}">
                  <a16:creationId xmlns:a16="http://schemas.microsoft.com/office/drawing/2014/main" xmlns="" id="{317BAA5B-C199-42F0-86F8-F71A404D24B1}"/>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13" name="TextBox 30">
              <a:extLst>
                <a:ext uri="{FF2B5EF4-FFF2-40B4-BE49-F238E27FC236}">
                  <a16:creationId xmlns:a16="http://schemas.microsoft.com/office/drawing/2014/main" xmlns="" id="{FC3B7182-ECB7-4448-9F61-0C11FC628F2A}"/>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14" name="TextBox 32">
              <a:extLst>
                <a:ext uri="{FF2B5EF4-FFF2-40B4-BE49-F238E27FC236}">
                  <a16:creationId xmlns:a16="http://schemas.microsoft.com/office/drawing/2014/main" xmlns="" id="{CD5F05D1-E028-4F67-8C79-542B6563A2D3}"/>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15" name="Straight Arrow Connector 3">
              <a:extLst>
                <a:ext uri="{FF2B5EF4-FFF2-40B4-BE49-F238E27FC236}">
                  <a16:creationId xmlns:a16="http://schemas.microsoft.com/office/drawing/2014/main" xmlns="" id="{AB4BA579-0D03-4071-A34D-DCC9265ABD8C}"/>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23">
              <a:extLst>
                <a:ext uri="{FF2B5EF4-FFF2-40B4-BE49-F238E27FC236}">
                  <a16:creationId xmlns:a16="http://schemas.microsoft.com/office/drawing/2014/main" xmlns="" id="{CA0E506A-2DAD-48EA-BF28-04DBF5BE00BD}"/>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7" name="TextBox 30">
              <a:extLst>
                <a:ext uri="{FF2B5EF4-FFF2-40B4-BE49-F238E27FC236}">
                  <a16:creationId xmlns:a16="http://schemas.microsoft.com/office/drawing/2014/main" xmlns="" id="{D2E32C6B-77D4-4B94-81BA-CDA692F726CC}"/>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18" name="TextBox 24">
              <a:extLst>
                <a:ext uri="{FF2B5EF4-FFF2-40B4-BE49-F238E27FC236}">
                  <a16:creationId xmlns:a16="http://schemas.microsoft.com/office/drawing/2014/main" xmlns="" id="{1E6E45A0-1DEC-4BA4-8E64-BCAA486C3269}"/>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19" name="Straight Arrow Connector 3">
              <a:extLst>
                <a:ext uri="{FF2B5EF4-FFF2-40B4-BE49-F238E27FC236}">
                  <a16:creationId xmlns:a16="http://schemas.microsoft.com/office/drawing/2014/main" xmlns="" id="{1B20A5E7-A520-43CB-8891-364D11D4CEF6}"/>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xmlns="" id="{4E61260E-0E81-44B7-95D6-3C874C5FE35D}"/>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1" name="Straight Arrow Connector 3">
              <a:extLst>
                <a:ext uri="{FF2B5EF4-FFF2-40B4-BE49-F238E27FC236}">
                  <a16:creationId xmlns:a16="http://schemas.microsoft.com/office/drawing/2014/main" xmlns="" id="{97B6C377-5F76-48AC-8777-A22A816FF75D}"/>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3">
              <a:extLst>
                <a:ext uri="{FF2B5EF4-FFF2-40B4-BE49-F238E27FC236}">
                  <a16:creationId xmlns:a16="http://schemas.microsoft.com/office/drawing/2014/main" xmlns="" id="{DB98114B-41E3-420F-82C4-BE7218CA0DED}"/>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3">
              <a:extLst>
                <a:ext uri="{FF2B5EF4-FFF2-40B4-BE49-F238E27FC236}">
                  <a16:creationId xmlns:a16="http://schemas.microsoft.com/office/drawing/2014/main" xmlns="" id="{0D8BA7FA-E22C-49A8-BC9E-061140A2F411}"/>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xmlns="" id="{14A5F9FF-A64B-4A07-96A2-1C56437CC5DD}"/>
                </a:ext>
              </a:extLst>
            </p:cNvPr>
            <p:cNvSpPr txBox="1"/>
            <p:nvPr/>
          </p:nvSpPr>
          <p:spPr>
            <a:xfrm>
              <a:off x="5013407" y="5937057"/>
              <a:ext cx="851467" cy="400110"/>
            </a:xfrm>
            <a:prstGeom prst="rect">
              <a:avLst/>
            </a:prstGeom>
            <a:noFill/>
          </p:spPr>
          <p:txBody>
            <a:bodyPr wrap="square" rtlCol="0">
              <a:spAutoFit/>
            </a:bodyPr>
            <a:lstStyle/>
            <a:p>
              <a:pPr algn="ctr"/>
              <a:r>
                <a:rPr lang="en-US" sz="1000" dirty="0"/>
                <a:t>Visual Examination</a:t>
              </a:r>
            </a:p>
          </p:txBody>
        </p:sp>
        <p:cxnSp>
          <p:nvCxnSpPr>
            <p:cNvPr id="25" name="Straight Arrow Connector 3">
              <a:extLst>
                <a:ext uri="{FF2B5EF4-FFF2-40B4-BE49-F238E27FC236}">
                  <a16:creationId xmlns:a16="http://schemas.microsoft.com/office/drawing/2014/main" xmlns="" id="{8DDFA7A4-8ABC-463E-BF52-5B184DE08A3D}"/>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xmlns="" id="{894F213E-4415-4BC5-8A05-962370714B99}"/>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
        <p:nvSpPr>
          <p:cNvPr id="4" name="TextBox 3"/>
          <p:cNvSpPr txBox="1"/>
          <p:nvPr/>
        </p:nvSpPr>
        <p:spPr>
          <a:xfrm>
            <a:off x="2819400" y="696959"/>
            <a:ext cx="1022416" cy="366648"/>
          </a:xfrm>
          <a:prstGeom prst="rect">
            <a:avLst/>
          </a:prstGeom>
          <a:noFill/>
        </p:spPr>
        <p:txBody>
          <a:bodyPr wrap="square" rtlCol="0">
            <a:spAutoFit/>
          </a:bodyPr>
          <a:lstStyle/>
          <a:p>
            <a:r>
              <a:rPr lang="en-US" dirty="0"/>
              <a:t>Fig. 364</a:t>
            </a:r>
          </a:p>
        </p:txBody>
      </p:sp>
    </p:spTree>
    <p:extLst>
      <p:ext uri="{BB962C8B-B14F-4D97-AF65-F5344CB8AC3E}">
        <p14:creationId xmlns:p14="http://schemas.microsoft.com/office/powerpoint/2010/main" val="245122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1C27823-A502-4BBE-90E2-3C0660826ADB}"/>
              </a:ext>
            </a:extLst>
          </p:cNvPr>
          <p:cNvSpPr/>
          <p:nvPr/>
        </p:nvSpPr>
        <p:spPr>
          <a:xfrm>
            <a:off x="6781800" y="507843"/>
            <a:ext cx="4724400" cy="4980081"/>
          </a:xfrm>
          <a:prstGeom prst="rect">
            <a:avLst/>
          </a:prstGeom>
        </p:spPr>
        <p:txBody>
          <a:bodyPr wrap="square">
            <a:spAutoFit/>
          </a:bodyPr>
          <a:lstStyle/>
          <a:p>
            <a:pPr>
              <a:lnSpc>
                <a:spcPct val="115000"/>
              </a:lnSpc>
              <a:spcAft>
                <a:spcPts val="1000"/>
              </a:spcAft>
            </a:pP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 sculpture in the </a:t>
            </a:r>
            <a:r>
              <a:rPr lang="en-US" i="1" dirty="0">
                <a:solidFill>
                  <a:srgbClr val="000000"/>
                </a:solidFill>
                <a:latin typeface="Calibri" panose="020F0502020204030204" pitchFamily="34" charset="0"/>
                <a:ea typeface="Times New Roman" panose="02020603050405020304" pitchFamily="18" charset="0"/>
                <a:cs typeface="Calibri" panose="020F0502020204030204" pitchFamily="34" charset="0"/>
              </a:rPr>
              <a:t>AM</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article is identified only as “Indian on Horseback” and the base of the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Gilcrease</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cast is marked “Cast by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Griffoul</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Newark, NJ” and with the artist’s signature. The extensive photographic documentation has made it possible to identify the sculpture as </a:t>
            </a:r>
            <a:r>
              <a:rPr lang="en-US" i="1" dirty="0">
                <a:solidFill>
                  <a:srgbClr val="000000"/>
                </a:solidFill>
                <a:latin typeface="Calibri" panose="020F0502020204030204" pitchFamily="34" charset="0"/>
                <a:ea typeface="Times New Roman" panose="02020603050405020304" pitchFamily="18" charset="0"/>
                <a:cs typeface="Calibri" panose="020F0502020204030204" pitchFamily="34" charset="0"/>
              </a:rPr>
              <a:t>Medicine Whip</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by the American artist Charles Russell (1864-1926) who modeled it in 1911.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It has been estimated that fewer than ten casts were made of </a:t>
            </a:r>
            <a:r>
              <a:rPr lang="en-US" i="1" dirty="0">
                <a:solidFill>
                  <a:srgbClr val="000000"/>
                </a:solidFill>
                <a:latin typeface="Calibri" panose="020F0502020204030204" pitchFamily="34" charset="0"/>
                <a:ea typeface="Times New Roman" panose="02020603050405020304" pitchFamily="18" charset="0"/>
                <a:cs typeface="Calibri" panose="020F0502020204030204" pitchFamily="34" charset="0"/>
              </a:rPr>
              <a:t>Medicine Whip -- </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of which, three by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Griffoul</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 although the article makes clear that a bronze model – or “chef-</a:t>
            </a:r>
            <a:r>
              <a:rPr lang="en-US" dirty="0" err="1"/>
              <a:t>modèle</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 used in the process depicted in the article had been created in anticipation of a larger production, as was common practice in France.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xmlns="" id="{2D39D1CE-C5F4-4CE1-B8F3-28AC12737503}"/>
              </a:ext>
            </a:extLst>
          </p:cNvPr>
          <p:cNvSpPr/>
          <p:nvPr/>
        </p:nvSpPr>
        <p:spPr>
          <a:xfrm>
            <a:off x="304800" y="323177"/>
            <a:ext cx="2336730" cy="369332"/>
          </a:xfrm>
          <a:prstGeom prst="rect">
            <a:avLst/>
          </a:prstGeom>
        </p:spPr>
        <p:txBody>
          <a:bodyPr wrap="none">
            <a:spAutoFit/>
          </a:bodyPr>
          <a:lstStyle/>
          <a:p>
            <a:r>
              <a:rPr lang="en-US" b="1" dirty="0"/>
              <a:t>Context: The sculpture</a:t>
            </a:r>
            <a:endParaRPr lang="en-US" dirty="0"/>
          </a:p>
        </p:txBody>
      </p:sp>
      <p:pic>
        <p:nvPicPr>
          <p:cNvPr id="6" name="Picture 2" descr="E:\American Machinist and Griffoul\Recent Medicine whip for casting\Russell Medicine Whip bronze\getty\Robs pics\0837.14_russell.jpg">
            <a:extLst>
              <a:ext uri="{FF2B5EF4-FFF2-40B4-BE49-F238E27FC236}">
                <a16:creationId xmlns:a16="http://schemas.microsoft.com/office/drawing/2014/main" xmlns="" id="{EE982754-7ACD-4C2C-A09B-2AEAD33EE49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461" t="8838" r="16953"/>
          <a:stretch/>
        </p:blipFill>
        <p:spPr bwMode="auto">
          <a:xfrm>
            <a:off x="418960" y="762000"/>
            <a:ext cx="5677040" cy="551847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xmlns="" id="{11433A22-666B-4783-9422-769F2BD81E9A}"/>
              </a:ext>
            </a:extLst>
          </p:cNvPr>
          <p:cNvGrpSpPr/>
          <p:nvPr/>
        </p:nvGrpSpPr>
        <p:grpSpPr>
          <a:xfrm>
            <a:off x="1397468" y="5937057"/>
            <a:ext cx="9043073" cy="807066"/>
            <a:chOff x="1397468" y="5937057"/>
            <a:chExt cx="9043073" cy="807066"/>
          </a:xfrm>
        </p:grpSpPr>
        <p:sp>
          <p:nvSpPr>
            <p:cNvPr id="9" name="Rectangle 8">
              <a:extLst>
                <a:ext uri="{FF2B5EF4-FFF2-40B4-BE49-F238E27FC236}">
                  <a16:creationId xmlns:a16="http://schemas.microsoft.com/office/drawing/2014/main" xmlns="" id="{55A0C5F3-BD9E-42C0-AF46-45FB84579D04}"/>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15">
              <a:extLst>
                <a:ext uri="{FF2B5EF4-FFF2-40B4-BE49-F238E27FC236}">
                  <a16:creationId xmlns:a16="http://schemas.microsoft.com/office/drawing/2014/main" xmlns="" id="{0DA11CDD-73E5-4876-8D64-5A634FA14499}"/>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21">
              <a:extLst>
                <a:ext uri="{FF2B5EF4-FFF2-40B4-BE49-F238E27FC236}">
                  <a16:creationId xmlns:a16="http://schemas.microsoft.com/office/drawing/2014/main" xmlns="" id="{6E55F5A6-8609-4D30-BB25-2D6365EE7DDD}"/>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23">
              <a:extLst>
                <a:ext uri="{FF2B5EF4-FFF2-40B4-BE49-F238E27FC236}">
                  <a16:creationId xmlns:a16="http://schemas.microsoft.com/office/drawing/2014/main" xmlns="" id="{055D3D89-18F7-4333-930E-6602809FB4C6}"/>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3" name="TextBox 24">
              <a:extLst>
                <a:ext uri="{FF2B5EF4-FFF2-40B4-BE49-F238E27FC236}">
                  <a16:creationId xmlns:a16="http://schemas.microsoft.com/office/drawing/2014/main" xmlns="" id="{A03FAD5E-9483-4CA1-930E-1BD70023D23D}"/>
                </a:ext>
              </a:extLst>
            </p:cNvPr>
            <p:cNvSpPr txBox="1"/>
            <p:nvPr/>
          </p:nvSpPr>
          <p:spPr>
            <a:xfrm>
              <a:off x="2189165" y="6090160"/>
              <a:ext cx="869565" cy="246221"/>
            </a:xfrm>
            <a:prstGeom prst="rect">
              <a:avLst/>
            </a:prstGeom>
          </p:spPr>
          <p:txBody>
            <a:bodyPr wrap="square" rtlCol="0">
              <a:spAutoFit/>
            </a:bodyPr>
            <a:lstStyle/>
            <a:p>
              <a:pPr algn="ctr"/>
              <a:r>
                <a:rPr lang="en-US" sz="1000" dirty="0">
                  <a:solidFill>
                    <a:srgbClr val="FF0000"/>
                  </a:solidFill>
                </a:rPr>
                <a:t>Context</a:t>
              </a:r>
            </a:p>
          </p:txBody>
        </p:sp>
        <p:sp>
          <p:nvSpPr>
            <p:cNvPr id="14" name="TextBox 26">
              <a:extLst>
                <a:ext uri="{FF2B5EF4-FFF2-40B4-BE49-F238E27FC236}">
                  <a16:creationId xmlns:a16="http://schemas.microsoft.com/office/drawing/2014/main" xmlns="" id="{5EDCA10A-5EB2-4765-9374-CD0B2E9DDBC0}"/>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15" name="TextBox 28">
              <a:extLst>
                <a:ext uri="{FF2B5EF4-FFF2-40B4-BE49-F238E27FC236}">
                  <a16:creationId xmlns:a16="http://schemas.microsoft.com/office/drawing/2014/main" xmlns="" id="{B736498B-BEED-4D1C-8012-CEF4903BA4FB}"/>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16" name="TextBox 30">
              <a:extLst>
                <a:ext uri="{FF2B5EF4-FFF2-40B4-BE49-F238E27FC236}">
                  <a16:creationId xmlns:a16="http://schemas.microsoft.com/office/drawing/2014/main" xmlns="" id="{0DE53047-BB31-4759-B37C-1A2E79D13170}"/>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17" name="TextBox 32">
              <a:extLst>
                <a:ext uri="{FF2B5EF4-FFF2-40B4-BE49-F238E27FC236}">
                  <a16:creationId xmlns:a16="http://schemas.microsoft.com/office/drawing/2014/main" xmlns="" id="{7B8C99DA-C3BD-4B95-9CD6-601CA37E2399}"/>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18" name="Straight Arrow Connector 3">
              <a:extLst>
                <a:ext uri="{FF2B5EF4-FFF2-40B4-BE49-F238E27FC236}">
                  <a16:creationId xmlns:a16="http://schemas.microsoft.com/office/drawing/2014/main" xmlns="" id="{037A7F7E-7655-43FF-BB6A-8A2B4826B629}"/>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23">
              <a:extLst>
                <a:ext uri="{FF2B5EF4-FFF2-40B4-BE49-F238E27FC236}">
                  <a16:creationId xmlns:a16="http://schemas.microsoft.com/office/drawing/2014/main" xmlns="" id="{B90684B8-EE3B-4C16-BBFF-DC1B7A34092A}"/>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0" name="TextBox 30">
              <a:extLst>
                <a:ext uri="{FF2B5EF4-FFF2-40B4-BE49-F238E27FC236}">
                  <a16:creationId xmlns:a16="http://schemas.microsoft.com/office/drawing/2014/main" xmlns="" id="{E1129088-40AE-4DE2-8349-D32224B084C5}"/>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21" name="TextBox 24">
              <a:extLst>
                <a:ext uri="{FF2B5EF4-FFF2-40B4-BE49-F238E27FC236}">
                  <a16:creationId xmlns:a16="http://schemas.microsoft.com/office/drawing/2014/main" xmlns="" id="{96EB388E-50F7-44B0-B000-075170709A72}"/>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22" name="Straight Arrow Connector 3">
              <a:extLst>
                <a:ext uri="{FF2B5EF4-FFF2-40B4-BE49-F238E27FC236}">
                  <a16:creationId xmlns:a16="http://schemas.microsoft.com/office/drawing/2014/main" xmlns="" id="{B29CE79F-DF2C-47B9-819E-6BB213F49774}"/>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xmlns="" id="{5E01B765-B226-4658-8BDC-4BA2E4699E74}"/>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4" name="Straight Arrow Connector 3">
              <a:extLst>
                <a:ext uri="{FF2B5EF4-FFF2-40B4-BE49-F238E27FC236}">
                  <a16:creationId xmlns:a16="http://schemas.microsoft.com/office/drawing/2014/main" xmlns="" id="{0C681126-6F6F-4A96-9F1C-9F8CBAB23F1C}"/>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5" name="Straight Arrow Connector 3">
              <a:extLst>
                <a:ext uri="{FF2B5EF4-FFF2-40B4-BE49-F238E27FC236}">
                  <a16:creationId xmlns:a16="http://schemas.microsoft.com/office/drawing/2014/main" xmlns="" id="{E8B80434-D48C-400A-B86F-06864F63B3C9}"/>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3">
              <a:extLst>
                <a:ext uri="{FF2B5EF4-FFF2-40B4-BE49-F238E27FC236}">
                  <a16:creationId xmlns:a16="http://schemas.microsoft.com/office/drawing/2014/main" xmlns="" id="{887C74D7-8E4B-483C-AD0F-A3528C63EF39}"/>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xmlns="" id="{F0543D99-0E44-47DF-9DDD-9B4AE1942AF0}"/>
                </a:ext>
              </a:extLst>
            </p:cNvPr>
            <p:cNvSpPr txBox="1"/>
            <p:nvPr/>
          </p:nvSpPr>
          <p:spPr>
            <a:xfrm>
              <a:off x="5013407" y="5937057"/>
              <a:ext cx="851467" cy="400110"/>
            </a:xfrm>
            <a:prstGeom prst="rect">
              <a:avLst/>
            </a:prstGeom>
            <a:noFill/>
          </p:spPr>
          <p:txBody>
            <a:bodyPr wrap="square" rtlCol="0">
              <a:spAutoFit/>
            </a:bodyPr>
            <a:lstStyle/>
            <a:p>
              <a:pPr algn="ctr"/>
              <a:r>
                <a:rPr lang="en-US" sz="1000" dirty="0"/>
                <a:t>Visual Examination</a:t>
              </a:r>
            </a:p>
          </p:txBody>
        </p:sp>
        <p:cxnSp>
          <p:nvCxnSpPr>
            <p:cNvPr id="28" name="Straight Arrow Connector 3">
              <a:extLst>
                <a:ext uri="{FF2B5EF4-FFF2-40B4-BE49-F238E27FC236}">
                  <a16:creationId xmlns:a16="http://schemas.microsoft.com/office/drawing/2014/main" xmlns="" id="{78A0DFDB-8686-4C11-98A1-F4946CD0A1C4}"/>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xmlns="" id="{40B62BF8-5555-4AC3-B3C3-5A39B77FE691}"/>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
        <p:nvSpPr>
          <p:cNvPr id="4" name="TextBox 3"/>
          <p:cNvSpPr txBox="1"/>
          <p:nvPr/>
        </p:nvSpPr>
        <p:spPr>
          <a:xfrm>
            <a:off x="3578791" y="2057400"/>
            <a:ext cx="1434616" cy="369332"/>
          </a:xfrm>
          <a:prstGeom prst="rect">
            <a:avLst/>
          </a:prstGeom>
          <a:noFill/>
        </p:spPr>
        <p:txBody>
          <a:bodyPr wrap="square" rtlCol="0">
            <a:spAutoFit/>
          </a:bodyPr>
          <a:lstStyle/>
          <a:p>
            <a:r>
              <a:rPr lang="en-US" dirty="0"/>
              <a:t>Fig. 357</a:t>
            </a:r>
          </a:p>
        </p:txBody>
      </p:sp>
    </p:spTree>
    <p:extLst>
      <p:ext uri="{BB962C8B-B14F-4D97-AF65-F5344CB8AC3E}">
        <p14:creationId xmlns:p14="http://schemas.microsoft.com/office/powerpoint/2010/main" val="1375006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American Machinist and Griffoul\American Machinist\0010977.jp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506" t="1684" r="37742" b="4339"/>
          <a:stretch/>
        </p:blipFill>
        <p:spPr bwMode="auto">
          <a:xfrm rot="5400000" flipH="1" flipV="1">
            <a:off x="682497" y="1298705"/>
            <a:ext cx="450241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69BCE80C-0D9C-477D-B860-DB14E0E60854}"/>
              </a:ext>
            </a:extLst>
          </p:cNvPr>
          <p:cNvSpPr/>
          <p:nvPr/>
        </p:nvSpPr>
        <p:spPr>
          <a:xfrm>
            <a:off x="6096000" y="1905000"/>
            <a:ext cx="5257800" cy="2538900"/>
          </a:xfrm>
          <a:prstGeom prst="rect">
            <a:avLst/>
          </a:prstGeom>
        </p:spPr>
        <p:txBody>
          <a:bodyPr wrap="square">
            <a:spAutoFit/>
          </a:bodyPr>
          <a:lstStyle/>
          <a:p>
            <a:pPr marL="285750" lvl="0" indent="-285750">
              <a:buFont typeface="Arial" panose="020B0604020202020204" pitchFamily="34" charset="0"/>
              <a:buChar char="•"/>
            </a:pPr>
            <a:r>
              <a:rPr lang="en-US" dirty="0"/>
              <a:t>Was the equestrian sculpture indeed cast as indicated in the article?</a:t>
            </a:r>
          </a:p>
          <a:p>
            <a:pPr marL="285750" marR="0" lvl="0" indent="-285750">
              <a:lnSpc>
                <a:spcPct val="115000"/>
              </a:lnSpc>
              <a:spcBef>
                <a:spcPts val="0"/>
              </a:spcBef>
              <a:spcAft>
                <a:spcPts val="0"/>
              </a:spcAft>
              <a:buFont typeface="Arial" panose="020B0604020202020204" pitchFamily="34" charset="0"/>
              <a:buChar char="•"/>
            </a:pPr>
            <a:r>
              <a:rPr lang="en-US" dirty="0">
                <a:solidFill>
                  <a:srgbClr val="000000"/>
                </a:solidFill>
                <a:ea typeface="Times New Roman" panose="02020603050405020304" pitchFamily="18" charset="0"/>
                <a:cs typeface="Calibri" panose="020F0502020204030204" pitchFamily="34" charset="0"/>
              </a:rPr>
              <a:t>Is this the actual cast illustrated in the </a:t>
            </a:r>
            <a:r>
              <a:rPr lang="en-US" i="1" dirty="0">
                <a:solidFill>
                  <a:srgbClr val="000000"/>
                </a:solidFill>
                <a:ea typeface="Times New Roman" panose="02020603050405020304" pitchFamily="18" charset="0"/>
                <a:cs typeface="Calibri" panose="020F0502020204030204" pitchFamily="34" charset="0"/>
              </a:rPr>
              <a:t>American Machinist</a:t>
            </a:r>
            <a:r>
              <a:rPr lang="en-US" dirty="0">
                <a:solidFill>
                  <a:srgbClr val="000000"/>
                </a:solidFill>
                <a:ea typeface="Times New Roman" panose="02020603050405020304" pitchFamily="18" charset="0"/>
                <a:cs typeface="Calibri" panose="020F0502020204030204" pitchFamily="34" charset="0"/>
              </a:rPr>
              <a:t>?</a:t>
            </a:r>
            <a:endParaRPr lang="en-US" dirty="0">
              <a:ea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r>
              <a:rPr lang="en-US" dirty="0">
                <a:solidFill>
                  <a:srgbClr val="000000"/>
                </a:solidFill>
                <a:ea typeface="Times New Roman" panose="02020603050405020304" pitchFamily="18" charset="0"/>
                <a:cs typeface="Calibri" panose="020F0502020204030204" pitchFamily="34" charset="0"/>
              </a:rPr>
              <a:t>How does this process compare with evidence of other French sand casts? </a:t>
            </a:r>
            <a:endParaRPr lang="en-US" dirty="0">
              <a:ea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r>
              <a:rPr lang="en-US" dirty="0">
                <a:solidFill>
                  <a:srgbClr val="000000"/>
                </a:solidFill>
                <a:ea typeface="Times New Roman" panose="02020603050405020304" pitchFamily="18" charset="0"/>
                <a:cs typeface="Calibri" panose="020F0502020204030204" pitchFamily="34" charset="0"/>
              </a:rPr>
              <a:t>Might one distinguish any particular adaptations resulting from the American context?</a:t>
            </a:r>
            <a:endParaRPr lang="en-US" dirty="0">
              <a:ea typeface="Times New Roman" panose="02020603050405020304" pitchFamily="18" charset="0"/>
            </a:endParaRPr>
          </a:p>
        </p:txBody>
      </p:sp>
      <p:sp>
        <p:nvSpPr>
          <p:cNvPr id="4" name="Rectangle 3">
            <a:extLst>
              <a:ext uri="{FF2B5EF4-FFF2-40B4-BE49-F238E27FC236}">
                <a16:creationId xmlns:a16="http://schemas.microsoft.com/office/drawing/2014/main" xmlns="" id="{BF9A3331-F6D3-4339-8C7E-0972548A9C31}"/>
              </a:ext>
            </a:extLst>
          </p:cNvPr>
          <p:cNvSpPr/>
          <p:nvPr/>
        </p:nvSpPr>
        <p:spPr>
          <a:xfrm>
            <a:off x="210010" y="381000"/>
            <a:ext cx="5047792" cy="369332"/>
          </a:xfrm>
          <a:prstGeom prst="rect">
            <a:avLst/>
          </a:prstGeom>
        </p:spPr>
        <p:txBody>
          <a:bodyPr wrap="none">
            <a:spAutoFit/>
          </a:bodyPr>
          <a:lstStyle/>
          <a:p>
            <a:r>
              <a:rPr lang="en-US" b="1" dirty="0">
                <a:solidFill>
                  <a:srgbClr val="000000"/>
                </a:solidFill>
                <a:latin typeface="Calibri" panose="020F0502020204030204" pitchFamily="34" charset="0"/>
                <a:ea typeface="Times New Roman" panose="02020603050405020304" pitchFamily="18" charset="0"/>
              </a:rPr>
              <a:t>The main questions motivating the technical study </a:t>
            </a:r>
            <a:endParaRPr lang="en-US" dirty="0"/>
          </a:p>
        </p:txBody>
      </p:sp>
      <p:grpSp>
        <p:nvGrpSpPr>
          <p:cNvPr id="6" name="Group 5">
            <a:extLst>
              <a:ext uri="{FF2B5EF4-FFF2-40B4-BE49-F238E27FC236}">
                <a16:creationId xmlns:a16="http://schemas.microsoft.com/office/drawing/2014/main" xmlns="" id="{BFF00A57-C11F-4B8D-8331-D2823EFF1822}"/>
              </a:ext>
            </a:extLst>
          </p:cNvPr>
          <p:cNvGrpSpPr/>
          <p:nvPr/>
        </p:nvGrpSpPr>
        <p:grpSpPr>
          <a:xfrm>
            <a:off x="1397468" y="5937057"/>
            <a:ext cx="9043073" cy="807066"/>
            <a:chOff x="1397468" y="5937057"/>
            <a:chExt cx="9043073" cy="807066"/>
          </a:xfrm>
        </p:grpSpPr>
        <p:sp>
          <p:nvSpPr>
            <p:cNvPr id="7" name="Rectangle 6">
              <a:extLst>
                <a:ext uri="{FF2B5EF4-FFF2-40B4-BE49-F238E27FC236}">
                  <a16:creationId xmlns:a16="http://schemas.microsoft.com/office/drawing/2014/main" xmlns="" id="{351CA6A0-93D0-45C0-A4E4-BFFEA493188A}"/>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15">
              <a:extLst>
                <a:ext uri="{FF2B5EF4-FFF2-40B4-BE49-F238E27FC236}">
                  <a16:creationId xmlns:a16="http://schemas.microsoft.com/office/drawing/2014/main" xmlns="" id="{477BA89F-FB38-4D40-9F38-D5531840EF1C}"/>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21">
              <a:extLst>
                <a:ext uri="{FF2B5EF4-FFF2-40B4-BE49-F238E27FC236}">
                  <a16:creationId xmlns:a16="http://schemas.microsoft.com/office/drawing/2014/main" xmlns="" id="{788998A5-444C-4A98-9F7B-5BEFA60C37A4}"/>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23">
              <a:extLst>
                <a:ext uri="{FF2B5EF4-FFF2-40B4-BE49-F238E27FC236}">
                  <a16:creationId xmlns:a16="http://schemas.microsoft.com/office/drawing/2014/main" xmlns="" id="{78B0A799-5D59-4018-8C43-5BADDBA7EDEB}"/>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 name="TextBox 24">
              <a:extLst>
                <a:ext uri="{FF2B5EF4-FFF2-40B4-BE49-F238E27FC236}">
                  <a16:creationId xmlns:a16="http://schemas.microsoft.com/office/drawing/2014/main" xmlns="" id="{BA383CF9-C527-4EE5-9014-D8BBE91150BB}"/>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12" name="TextBox 26">
              <a:extLst>
                <a:ext uri="{FF2B5EF4-FFF2-40B4-BE49-F238E27FC236}">
                  <a16:creationId xmlns:a16="http://schemas.microsoft.com/office/drawing/2014/main" xmlns="" id="{CA60AE5B-9232-41FC-905A-F0197525B240}"/>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13" name="TextBox 28">
              <a:extLst>
                <a:ext uri="{FF2B5EF4-FFF2-40B4-BE49-F238E27FC236}">
                  <a16:creationId xmlns:a16="http://schemas.microsoft.com/office/drawing/2014/main" xmlns="" id="{B10AE7A9-51E7-4835-9465-2ED03B9EAE9B}"/>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14" name="TextBox 30">
              <a:extLst>
                <a:ext uri="{FF2B5EF4-FFF2-40B4-BE49-F238E27FC236}">
                  <a16:creationId xmlns:a16="http://schemas.microsoft.com/office/drawing/2014/main" xmlns="" id="{62E61374-C613-47C1-A905-E6B9FFA224E1}"/>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15" name="TextBox 32">
              <a:extLst>
                <a:ext uri="{FF2B5EF4-FFF2-40B4-BE49-F238E27FC236}">
                  <a16:creationId xmlns:a16="http://schemas.microsoft.com/office/drawing/2014/main" xmlns="" id="{0DC892E5-81F0-4668-9C2D-C05E687491DB}"/>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16" name="Straight Arrow Connector 3">
              <a:extLst>
                <a:ext uri="{FF2B5EF4-FFF2-40B4-BE49-F238E27FC236}">
                  <a16:creationId xmlns:a16="http://schemas.microsoft.com/office/drawing/2014/main" xmlns="" id="{EB53B665-8FB2-4140-BEA0-1A9E39CE0871}"/>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23">
              <a:extLst>
                <a:ext uri="{FF2B5EF4-FFF2-40B4-BE49-F238E27FC236}">
                  <a16:creationId xmlns:a16="http://schemas.microsoft.com/office/drawing/2014/main" xmlns="" id="{F2DB5046-4D6B-4EA9-9AC0-E29C58FA6AA8}"/>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8" name="TextBox 30">
              <a:extLst>
                <a:ext uri="{FF2B5EF4-FFF2-40B4-BE49-F238E27FC236}">
                  <a16:creationId xmlns:a16="http://schemas.microsoft.com/office/drawing/2014/main" xmlns="" id="{19542F5F-6A3D-48C3-815D-AC5B59EC45E2}"/>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19" name="TextBox 24">
              <a:extLst>
                <a:ext uri="{FF2B5EF4-FFF2-40B4-BE49-F238E27FC236}">
                  <a16:creationId xmlns:a16="http://schemas.microsoft.com/office/drawing/2014/main" xmlns="" id="{1244F875-2449-4428-BE23-43A2456E70C4}"/>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20" name="Straight Arrow Connector 3">
              <a:extLst>
                <a:ext uri="{FF2B5EF4-FFF2-40B4-BE49-F238E27FC236}">
                  <a16:creationId xmlns:a16="http://schemas.microsoft.com/office/drawing/2014/main" xmlns="" id="{458541F9-AB6B-4A59-9C33-4EF21AFA2B03}"/>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xmlns="" id="{F7F4326D-F7D3-410B-81A5-E5730FD61CD4}"/>
                </a:ext>
              </a:extLst>
            </p:cNvPr>
            <p:cNvSpPr txBox="1"/>
            <p:nvPr/>
          </p:nvSpPr>
          <p:spPr>
            <a:xfrm>
              <a:off x="3153058" y="5965858"/>
              <a:ext cx="851467" cy="400110"/>
            </a:xfrm>
            <a:prstGeom prst="rect">
              <a:avLst/>
            </a:prstGeom>
            <a:noFill/>
          </p:spPr>
          <p:txBody>
            <a:bodyPr wrap="square" rtlCol="0">
              <a:spAutoFit/>
            </a:bodyPr>
            <a:lstStyle/>
            <a:p>
              <a:pPr algn="ctr"/>
              <a:r>
                <a:rPr lang="en-US" sz="1000" dirty="0">
                  <a:solidFill>
                    <a:srgbClr val="FF0000"/>
                  </a:solidFill>
                </a:rPr>
                <a:t>Main Questions</a:t>
              </a:r>
            </a:p>
          </p:txBody>
        </p:sp>
        <p:cxnSp>
          <p:nvCxnSpPr>
            <p:cNvPr id="22" name="Straight Arrow Connector 3">
              <a:extLst>
                <a:ext uri="{FF2B5EF4-FFF2-40B4-BE49-F238E27FC236}">
                  <a16:creationId xmlns:a16="http://schemas.microsoft.com/office/drawing/2014/main" xmlns="" id="{E36EBD02-99F7-4997-99B9-B64A1C126F87}"/>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3">
              <a:extLst>
                <a:ext uri="{FF2B5EF4-FFF2-40B4-BE49-F238E27FC236}">
                  <a16:creationId xmlns:a16="http://schemas.microsoft.com/office/drawing/2014/main" xmlns="" id="{5249F90C-E69A-46D4-A740-E6F28AD01054}"/>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3">
              <a:extLst>
                <a:ext uri="{FF2B5EF4-FFF2-40B4-BE49-F238E27FC236}">
                  <a16:creationId xmlns:a16="http://schemas.microsoft.com/office/drawing/2014/main" xmlns="" id="{151328A7-4C85-463D-9BAC-5823B4CC9D8A}"/>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xmlns="" id="{4EFCE1BE-593A-4306-837B-0B9DEEA8C49E}"/>
                </a:ext>
              </a:extLst>
            </p:cNvPr>
            <p:cNvSpPr txBox="1"/>
            <p:nvPr/>
          </p:nvSpPr>
          <p:spPr>
            <a:xfrm>
              <a:off x="5013407" y="5937057"/>
              <a:ext cx="851467" cy="400110"/>
            </a:xfrm>
            <a:prstGeom prst="rect">
              <a:avLst/>
            </a:prstGeom>
            <a:noFill/>
          </p:spPr>
          <p:txBody>
            <a:bodyPr wrap="square" rtlCol="0">
              <a:spAutoFit/>
            </a:bodyPr>
            <a:lstStyle/>
            <a:p>
              <a:pPr algn="ctr"/>
              <a:r>
                <a:rPr lang="en-US" sz="1000" dirty="0"/>
                <a:t>Visual Examination</a:t>
              </a:r>
            </a:p>
          </p:txBody>
        </p:sp>
        <p:cxnSp>
          <p:nvCxnSpPr>
            <p:cNvPr id="26" name="Straight Arrow Connector 3">
              <a:extLst>
                <a:ext uri="{FF2B5EF4-FFF2-40B4-BE49-F238E27FC236}">
                  <a16:creationId xmlns:a16="http://schemas.microsoft.com/office/drawing/2014/main" xmlns="" id="{312DBF62-4CB8-4BFF-8FE1-C5A4CE3B5A67}"/>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xmlns="" id="{C63D3108-52B3-414D-B85D-495E611C268F}"/>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
        <p:nvSpPr>
          <p:cNvPr id="3" name="TextBox 2"/>
          <p:cNvSpPr txBox="1"/>
          <p:nvPr/>
        </p:nvSpPr>
        <p:spPr>
          <a:xfrm>
            <a:off x="3549917" y="1023234"/>
            <a:ext cx="1397246" cy="381000"/>
          </a:xfrm>
          <a:prstGeom prst="rect">
            <a:avLst/>
          </a:prstGeom>
          <a:noFill/>
        </p:spPr>
        <p:txBody>
          <a:bodyPr wrap="square" rtlCol="0">
            <a:spAutoFit/>
          </a:bodyPr>
          <a:lstStyle/>
          <a:p>
            <a:r>
              <a:rPr lang="en-US" dirty="0"/>
              <a:t>Fig. 970</a:t>
            </a:r>
          </a:p>
        </p:txBody>
      </p:sp>
    </p:spTree>
    <p:extLst>
      <p:ext uri="{BB962C8B-B14F-4D97-AF65-F5344CB8AC3E}">
        <p14:creationId xmlns:p14="http://schemas.microsoft.com/office/powerpoint/2010/main" val="197693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103" y="152399"/>
            <a:ext cx="9067800" cy="685800"/>
          </a:xfrm>
        </p:spPr>
        <p:txBody>
          <a:bodyPr>
            <a:noAutofit/>
          </a:bodyPr>
          <a:lstStyle/>
          <a:p>
            <a:pPr algn="l"/>
            <a:r>
              <a:rPr lang="en-US" sz="2000" b="1" dirty="0">
                <a:latin typeface="+mn-lt"/>
              </a:rPr>
              <a:t>Description of the French Sand Casting Process </a:t>
            </a:r>
            <a:r>
              <a:rPr lang="en-US" sz="2000" dirty="0">
                <a:latin typeface="+mn-lt"/>
              </a:rPr>
              <a:t>(based on the </a:t>
            </a:r>
            <a:r>
              <a:rPr lang="en-US" sz="2000" dirty="0" err="1">
                <a:latin typeface="+mn-lt"/>
              </a:rPr>
              <a:t>Suverkrop</a:t>
            </a:r>
            <a:r>
              <a:rPr lang="en-US" sz="2000" dirty="0">
                <a:latin typeface="+mn-lt"/>
              </a:rPr>
              <a:t> article)</a:t>
            </a:r>
            <a:br>
              <a:rPr lang="en-US" sz="2000" dirty="0">
                <a:latin typeface="+mn-lt"/>
              </a:rPr>
            </a:br>
            <a:endParaRPr lang="en-US" sz="2000" dirty="0">
              <a:latin typeface="+mn-lt"/>
            </a:endParaRPr>
          </a:p>
        </p:txBody>
      </p:sp>
      <p:sp>
        <p:nvSpPr>
          <p:cNvPr id="8" name="Rectangle 7">
            <a:extLst>
              <a:ext uri="{FF2B5EF4-FFF2-40B4-BE49-F238E27FC236}">
                <a16:creationId xmlns:a16="http://schemas.microsoft.com/office/drawing/2014/main" xmlns="" id="{13F8D3B4-2225-4E4B-98CB-966ABC1DEAB9}"/>
              </a:ext>
            </a:extLst>
          </p:cNvPr>
          <p:cNvSpPr/>
          <p:nvPr/>
        </p:nvSpPr>
        <p:spPr>
          <a:xfrm>
            <a:off x="4233220" y="533400"/>
            <a:ext cx="7958779" cy="5170646"/>
          </a:xfrm>
          <a:prstGeom prst="rect">
            <a:avLst/>
          </a:prstGeom>
        </p:spPr>
        <p:txBody>
          <a:bodyPr wrap="square">
            <a:spAutoFit/>
          </a:bodyPr>
          <a:lstStyle/>
          <a:p>
            <a:pPr marL="228600" lvl="0" indent="-228600">
              <a:buFont typeface="+mj-lt"/>
              <a:buAutoNum type="arabicPeriod"/>
            </a:pPr>
            <a:r>
              <a:rPr lang="en-US" sz="1000" dirty="0"/>
              <a:t>The process requires a specially designed model for sand casting that is hard and can withstand the repeated handling and ramming of sand. This is often made of metal, and is called a “chef-</a:t>
            </a:r>
            <a:r>
              <a:rPr lang="en-US" sz="1000" dirty="0" err="1"/>
              <a:t>modèle</a:t>
            </a:r>
            <a:r>
              <a:rPr lang="en-US" sz="1000" dirty="0"/>
              <a:t>.”</a:t>
            </a:r>
          </a:p>
          <a:p>
            <a:pPr marL="228600" lvl="0" indent="-228600">
              <a:buFont typeface="+mj-lt"/>
              <a:buAutoNum type="arabicPeriod"/>
            </a:pPr>
            <a:r>
              <a:rPr lang="en-US" sz="1000" dirty="0"/>
              <a:t>The first flask, or “cope,” is filled loosely with sand into which a solid model of the sculpture -- or “pattern” -- is buried halfway. This pattern and the leveled surrounding sand are then coated with a fine powdery separating agent that defines the “parting line.” Smaller mold pieces are created one by one around the pattern, accounting for undercuts, making sure that they will separate and slot together again precisely. “Keys” or recesses scooped into the sand along the way are molded by the subsequent section and ensure their perfect registration.</a:t>
            </a:r>
          </a:p>
          <a:p>
            <a:pPr marL="228600" lvl="0" indent="-228600">
              <a:buFont typeface="+mj-lt"/>
              <a:buAutoNum type="arabicPeriod"/>
            </a:pPr>
            <a:r>
              <a:rPr lang="en-US" sz="1000" dirty="0"/>
              <a:t>The entire exposed part of the pattern is molded thus, by ramming the sand with mallets onto each carefully defined area of the model, thereby imprinting it in all its detail in the sand. </a:t>
            </a:r>
          </a:p>
          <a:p>
            <a:pPr marL="228600" lvl="0" indent="-228600">
              <a:buFont typeface="+mj-lt"/>
              <a:buAutoNum type="arabicPeriod"/>
            </a:pPr>
            <a:r>
              <a:rPr lang="en-US" sz="1000" dirty="0"/>
              <a:t>The many smaller mold pieces are eventually back-filled with more sand that is tightly rammed within the upper metal frame, or “drag,” which slots onto the cope and is affixed to it. </a:t>
            </a:r>
          </a:p>
          <a:p>
            <a:pPr marL="228600" lvl="0" indent="-228600">
              <a:buFont typeface="+mj-lt"/>
              <a:buAutoNum type="arabicPeriod"/>
            </a:pPr>
            <a:r>
              <a:rPr lang="en-US" sz="1000" dirty="0"/>
              <a:t>When the molding of that initial exposed side is completed the cope and drag are flipped. The cope, now on top, is removed to release the sand and clear access to the back side of the model. A similar piece molding process now takes place until the cope is filled with rammed sand. (In the case of this sculpture, a third flask was needed.)</a:t>
            </a:r>
          </a:p>
          <a:p>
            <a:pPr marL="228600" lvl="0" indent="-228600">
              <a:buFont typeface="+mj-lt"/>
              <a:buAutoNum type="arabicPeriod"/>
            </a:pPr>
            <a:r>
              <a:rPr lang="en-US" sz="1000" dirty="0"/>
              <a:t>Once all the rammed sand mold pieces have been created, the flasks are parted and the mold pieces carefully disassembled to remove the pattern.</a:t>
            </a:r>
          </a:p>
          <a:p>
            <a:pPr marL="228600" lvl="0" indent="-228600">
              <a:buFont typeface="+mj-lt"/>
              <a:buAutoNum type="arabicPeriod"/>
            </a:pPr>
            <a:r>
              <a:rPr lang="en-US" sz="1000" dirty="0"/>
              <a:t>In order to produce a hollow cast, it is necessary to create an internal mold or “core,” which will essentially define the thickness of the bronze walls. To make a core, the mold pieces are reassembled in the cope and the drag respectively. Sand is carefully rammed into the hollow impression left by the pattern. Wires or core supports -- some in the form of perforated tubes or “core vents” -- are laid across the new sand, extending out into the surrounding mold pieces. </a:t>
            </a:r>
          </a:p>
          <a:p>
            <a:pPr marL="228600" lvl="0" indent="-228600">
              <a:buFont typeface="+mj-lt"/>
              <a:buAutoNum type="arabicPeriod"/>
            </a:pPr>
            <a:r>
              <a:rPr lang="en-US" sz="1000" dirty="0"/>
              <a:t>The cope and drag are joined, uniting the two halves of the sand replica, then disassembled again to remove the sculpture.</a:t>
            </a:r>
          </a:p>
          <a:p>
            <a:pPr marL="228600" lvl="0" indent="-228600">
              <a:buFont typeface="+mj-lt"/>
              <a:buAutoNum type="arabicPeriod"/>
            </a:pPr>
            <a:r>
              <a:rPr lang="en-US" sz="1000" dirty="0"/>
              <a:t> The sand replica is shaved down evenly overall to form the core. </a:t>
            </a:r>
          </a:p>
          <a:p>
            <a:pPr marL="228600" lvl="0" indent="-228600">
              <a:buFont typeface="+mj-lt"/>
              <a:buAutoNum type="arabicPeriod"/>
            </a:pPr>
            <a:r>
              <a:rPr lang="en-US" sz="1000" dirty="0"/>
              <a:t>The mold pieces and core are baked, coated with a fine layer of soot to ensure a smooth flow of the metal and reassembled in the cope and drag. The gap formed by the paring down of the core determines the thickness of the sculpture’s bronze walls. The embedded core supports projecting from the core will serve to suspend it in place in the mold during casting. </a:t>
            </a:r>
          </a:p>
          <a:p>
            <a:pPr marL="228600" lvl="0" indent="-228600">
              <a:buFont typeface="+mj-lt"/>
              <a:buAutoNum type="arabicPeriod"/>
            </a:pPr>
            <a:r>
              <a:rPr lang="en-US" sz="1000" dirty="0"/>
              <a:t>Channels are cut strategically into the mold to ensure the metal flows through and fills it efficiently. </a:t>
            </a:r>
          </a:p>
          <a:p>
            <a:pPr marL="228600" lvl="0" indent="-228600">
              <a:buFont typeface="+mj-lt"/>
              <a:buAutoNum type="arabicPeriod"/>
            </a:pPr>
            <a:r>
              <a:rPr lang="en-US" sz="1000" dirty="0"/>
              <a:t>The cope and drag are reassembled and locked together.</a:t>
            </a:r>
          </a:p>
          <a:p>
            <a:pPr marL="228600" lvl="0" indent="-228600">
              <a:buFont typeface="+mj-lt"/>
              <a:buAutoNum type="arabicPeriod"/>
            </a:pPr>
            <a:r>
              <a:rPr lang="en-US" sz="1000" dirty="0"/>
              <a:t>The metal alloy, which has in the meantime been liquefied, is poured into the mold.</a:t>
            </a:r>
          </a:p>
          <a:p>
            <a:pPr marL="228600" lvl="0" indent="-228600">
              <a:buFont typeface="+mj-lt"/>
              <a:buAutoNum type="arabicPeriod"/>
            </a:pPr>
            <a:r>
              <a:rPr lang="en-US" sz="1000" dirty="0"/>
              <a:t>Once the metal has solidified and been allowed to cool, the sand mold is broken away to reveal the bronze sculpture, which will be one with the network of sprues formed by the metal-filled channels. The sprues are cut off. The surface is cleaned and repaired as needed. Holes in the bronze created by the core supports are plugged.</a:t>
            </a:r>
          </a:p>
          <a:p>
            <a:pPr marL="228600" lvl="0" indent="-228600">
              <a:buFont typeface="+mj-lt"/>
              <a:buAutoNum type="arabicPeriod"/>
            </a:pPr>
            <a:r>
              <a:rPr lang="en-US" sz="1000" dirty="0"/>
              <a:t>If a bronze is cast in numerous sections, or separately from a base, they will be joined at this stage. The final steps consist in little, if any, “chasing” and decorative coloration through chemical patination or some form of coating. (And in this sculpture, the reins were made of metal sheet and added at the end.)</a:t>
            </a:r>
          </a:p>
        </p:txBody>
      </p:sp>
      <p:grpSp>
        <p:nvGrpSpPr>
          <p:cNvPr id="9" name="Group 8">
            <a:extLst>
              <a:ext uri="{FF2B5EF4-FFF2-40B4-BE49-F238E27FC236}">
                <a16:creationId xmlns:a16="http://schemas.microsoft.com/office/drawing/2014/main" xmlns="" id="{1A7274F0-BB10-4561-99CF-4714B25817FD}"/>
              </a:ext>
            </a:extLst>
          </p:cNvPr>
          <p:cNvGrpSpPr/>
          <p:nvPr/>
        </p:nvGrpSpPr>
        <p:grpSpPr>
          <a:xfrm>
            <a:off x="1397468" y="5937057"/>
            <a:ext cx="9043073" cy="807066"/>
            <a:chOff x="1397468" y="5937057"/>
            <a:chExt cx="9043073" cy="807066"/>
          </a:xfrm>
        </p:grpSpPr>
        <p:sp>
          <p:nvSpPr>
            <p:cNvPr id="10" name="Rectangle 9">
              <a:extLst>
                <a:ext uri="{FF2B5EF4-FFF2-40B4-BE49-F238E27FC236}">
                  <a16:creationId xmlns:a16="http://schemas.microsoft.com/office/drawing/2014/main" xmlns="" id="{EE940B8E-D2B7-4C1A-8F94-90ACCB3D2257}"/>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5">
              <a:extLst>
                <a:ext uri="{FF2B5EF4-FFF2-40B4-BE49-F238E27FC236}">
                  <a16:creationId xmlns:a16="http://schemas.microsoft.com/office/drawing/2014/main" xmlns="" id="{9A123E82-32B3-4F6C-A4AE-9FA07DA9114A}"/>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21">
              <a:extLst>
                <a:ext uri="{FF2B5EF4-FFF2-40B4-BE49-F238E27FC236}">
                  <a16:creationId xmlns:a16="http://schemas.microsoft.com/office/drawing/2014/main" xmlns="" id="{C3CA4567-E89D-4168-B552-B0DEDC8589B7}"/>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23">
              <a:extLst>
                <a:ext uri="{FF2B5EF4-FFF2-40B4-BE49-F238E27FC236}">
                  <a16:creationId xmlns:a16="http://schemas.microsoft.com/office/drawing/2014/main" xmlns="" id="{DDA5F7CD-A6EF-493F-843F-84C933FDF9F5}"/>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4" name="TextBox 24">
              <a:extLst>
                <a:ext uri="{FF2B5EF4-FFF2-40B4-BE49-F238E27FC236}">
                  <a16:creationId xmlns:a16="http://schemas.microsoft.com/office/drawing/2014/main" xmlns="" id="{E2551FDC-A274-41B3-8166-03B5759B9960}"/>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15" name="TextBox 26">
              <a:extLst>
                <a:ext uri="{FF2B5EF4-FFF2-40B4-BE49-F238E27FC236}">
                  <a16:creationId xmlns:a16="http://schemas.microsoft.com/office/drawing/2014/main" xmlns="" id="{9B6F1C56-CFF8-46D9-BD1F-7623853100BA}"/>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16" name="TextBox 28">
              <a:extLst>
                <a:ext uri="{FF2B5EF4-FFF2-40B4-BE49-F238E27FC236}">
                  <a16:creationId xmlns:a16="http://schemas.microsoft.com/office/drawing/2014/main" xmlns="" id="{3D1CFF30-4387-44F3-AA10-F7A475EC66B0}"/>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17" name="TextBox 30">
              <a:extLst>
                <a:ext uri="{FF2B5EF4-FFF2-40B4-BE49-F238E27FC236}">
                  <a16:creationId xmlns:a16="http://schemas.microsoft.com/office/drawing/2014/main" xmlns="" id="{AC9AA9A8-28D4-4304-B1BC-98437341946E}"/>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18" name="TextBox 32">
              <a:extLst>
                <a:ext uri="{FF2B5EF4-FFF2-40B4-BE49-F238E27FC236}">
                  <a16:creationId xmlns:a16="http://schemas.microsoft.com/office/drawing/2014/main" xmlns="" id="{B815554C-E1F8-4734-B688-4FD00B4E72DD}"/>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19" name="Straight Arrow Connector 3">
              <a:extLst>
                <a:ext uri="{FF2B5EF4-FFF2-40B4-BE49-F238E27FC236}">
                  <a16:creationId xmlns:a16="http://schemas.microsoft.com/office/drawing/2014/main" xmlns="" id="{6927D3E8-EC55-4230-BAB3-51268CD3C6E5}"/>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23">
              <a:extLst>
                <a:ext uri="{FF2B5EF4-FFF2-40B4-BE49-F238E27FC236}">
                  <a16:creationId xmlns:a16="http://schemas.microsoft.com/office/drawing/2014/main" xmlns="" id="{BA8AAD4C-E2C0-4B3C-AF1D-D6F47D847C6D}"/>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1" name="TextBox 30">
              <a:extLst>
                <a:ext uri="{FF2B5EF4-FFF2-40B4-BE49-F238E27FC236}">
                  <a16:creationId xmlns:a16="http://schemas.microsoft.com/office/drawing/2014/main" xmlns="" id="{A37B5418-6BD1-4AC5-B72B-DC3016379238}"/>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22" name="TextBox 24">
              <a:extLst>
                <a:ext uri="{FF2B5EF4-FFF2-40B4-BE49-F238E27FC236}">
                  <a16:creationId xmlns:a16="http://schemas.microsoft.com/office/drawing/2014/main" xmlns="" id="{E328898F-3E7C-44E2-BBB2-A8E085267DBA}"/>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23" name="Straight Arrow Connector 3">
              <a:extLst>
                <a:ext uri="{FF2B5EF4-FFF2-40B4-BE49-F238E27FC236}">
                  <a16:creationId xmlns:a16="http://schemas.microsoft.com/office/drawing/2014/main" xmlns="" id="{6DB049C1-6875-4FD7-9C59-AC227721A77A}"/>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xmlns="" id="{18E5E868-637D-413B-A246-4028D23779E7}"/>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5" name="Straight Arrow Connector 3">
              <a:extLst>
                <a:ext uri="{FF2B5EF4-FFF2-40B4-BE49-F238E27FC236}">
                  <a16:creationId xmlns:a16="http://schemas.microsoft.com/office/drawing/2014/main" xmlns="" id="{DEE17627-8284-4989-8D2C-C5E50B44E661}"/>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3">
              <a:extLst>
                <a:ext uri="{FF2B5EF4-FFF2-40B4-BE49-F238E27FC236}">
                  <a16:creationId xmlns:a16="http://schemas.microsoft.com/office/drawing/2014/main" xmlns="" id="{865A79DC-737A-4DD1-A370-701D543B2987}"/>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3">
              <a:extLst>
                <a:ext uri="{FF2B5EF4-FFF2-40B4-BE49-F238E27FC236}">
                  <a16:creationId xmlns:a16="http://schemas.microsoft.com/office/drawing/2014/main" xmlns="" id="{6F4A8C9B-1CE0-4CD2-9C9A-C0546790AC81}"/>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xmlns="" id="{9CF236C0-3A03-4ADD-B378-95C7518FBB48}"/>
                </a:ext>
              </a:extLst>
            </p:cNvPr>
            <p:cNvSpPr txBox="1"/>
            <p:nvPr/>
          </p:nvSpPr>
          <p:spPr>
            <a:xfrm>
              <a:off x="5013407" y="5937057"/>
              <a:ext cx="851467" cy="400110"/>
            </a:xfrm>
            <a:prstGeom prst="rect">
              <a:avLst/>
            </a:prstGeom>
            <a:noFill/>
          </p:spPr>
          <p:txBody>
            <a:bodyPr wrap="square" rtlCol="0">
              <a:spAutoFit/>
            </a:bodyPr>
            <a:lstStyle/>
            <a:p>
              <a:pPr algn="ctr"/>
              <a:r>
                <a:rPr lang="en-US" sz="1000" dirty="0"/>
                <a:t>Visual Examination</a:t>
              </a:r>
            </a:p>
          </p:txBody>
        </p:sp>
        <p:cxnSp>
          <p:nvCxnSpPr>
            <p:cNvPr id="29" name="Straight Arrow Connector 3">
              <a:extLst>
                <a:ext uri="{FF2B5EF4-FFF2-40B4-BE49-F238E27FC236}">
                  <a16:creationId xmlns:a16="http://schemas.microsoft.com/office/drawing/2014/main" xmlns="" id="{0F0FC752-9B4E-4138-B31C-47B3D0096768}"/>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xmlns="" id="{C4CAA7AC-1DF1-42A6-910B-8BAF78F38D74}"/>
                </a:ext>
              </a:extLst>
            </p:cNvPr>
            <p:cNvSpPr txBox="1"/>
            <p:nvPr/>
          </p:nvSpPr>
          <p:spPr>
            <a:xfrm>
              <a:off x="4098853" y="6029736"/>
              <a:ext cx="848310" cy="246221"/>
            </a:xfrm>
            <a:prstGeom prst="rect">
              <a:avLst/>
            </a:prstGeom>
            <a:noFill/>
          </p:spPr>
          <p:txBody>
            <a:bodyPr wrap="none" rtlCol="0">
              <a:spAutoFit/>
            </a:bodyPr>
            <a:lstStyle/>
            <a:p>
              <a:pPr algn="ctr"/>
              <a:r>
                <a:rPr lang="en-US" sz="1000" dirty="0">
                  <a:solidFill>
                    <a:srgbClr val="FF0000"/>
                  </a:solidFill>
                </a:rPr>
                <a:t>Sand Casting</a:t>
              </a:r>
            </a:p>
          </p:txBody>
        </p:sp>
      </p:grpSp>
      <p:sp>
        <p:nvSpPr>
          <p:cNvPr id="31" name="Rectangle 30">
            <a:extLst>
              <a:ext uri="{FF2B5EF4-FFF2-40B4-BE49-F238E27FC236}">
                <a16:creationId xmlns:a16="http://schemas.microsoft.com/office/drawing/2014/main" xmlns="" id="{CD0977C1-A914-4DD0-8C98-CB0867253FA6}"/>
              </a:ext>
            </a:extLst>
          </p:cNvPr>
          <p:cNvSpPr/>
          <p:nvPr/>
        </p:nvSpPr>
        <p:spPr>
          <a:xfrm>
            <a:off x="223759" y="571594"/>
            <a:ext cx="3870253" cy="1497718"/>
          </a:xfrm>
          <a:prstGeom prst="rect">
            <a:avLst/>
          </a:prstGeom>
        </p:spPr>
        <p:txBody>
          <a:bodyPr wrap="square">
            <a:spAutoFit/>
          </a:bodyPr>
          <a:lstStyle/>
          <a:p>
            <a:pPr>
              <a:lnSpc>
                <a:spcPct val="115000"/>
              </a:lnSpc>
              <a:spcAft>
                <a:spcPts val="1000"/>
              </a:spcAft>
            </a:pPr>
            <a:r>
              <a:rPr lang="en-US" sz="1000" dirty="0">
                <a:latin typeface="Calibri" panose="020F0502020204030204" pitchFamily="34" charset="0"/>
                <a:ea typeface="Calibri" panose="020F0502020204030204" pitchFamily="34" charset="0"/>
                <a:cs typeface="Calibri" panose="020F0502020204030204" pitchFamily="34" charset="0"/>
              </a:rPr>
              <a:t>Sand molding is an exacting, complex, highly-skilled endeavor. It</a:t>
            </a:r>
            <a:r>
              <a:rPr lang="en-US" sz="1000" b="1" dirty="0">
                <a:latin typeface="Calibri" panose="020F0502020204030204" pitchFamily="34" charset="0"/>
                <a:ea typeface="Calibri" panose="020F0502020204030204" pitchFamily="34" charset="0"/>
                <a:cs typeface="Calibri" panose="020F0502020204030204" pitchFamily="34" charset="0"/>
              </a:rPr>
              <a:t> </a:t>
            </a:r>
            <a:r>
              <a:rPr lang="en-US" sz="1000" dirty="0">
                <a:latin typeface="Calibri" panose="020F0502020204030204" pitchFamily="34" charset="0"/>
                <a:ea typeface="Calibri" panose="020F0502020204030204" pitchFamily="34" charset="0"/>
                <a:cs typeface="Calibri" panose="020F0502020204030204" pitchFamily="34" charset="0"/>
              </a:rPr>
              <a:t>relies on sand from specific deposits in France--fine grained and naturally mixed with clay that becomes cohesive when tightly packed. Because a densely-packed sand mold is rigid, it has to be made in as many pieces as necessary to account for</a:t>
            </a:r>
            <a:r>
              <a:rPr lang="en-US" sz="1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undercuts in the model so that the pieces might be dis- and re-assembled without breaking</a:t>
            </a:r>
            <a:r>
              <a:rPr lang="en-US" sz="1000" dirty="0">
                <a:solidFill>
                  <a:srgbClr val="000000"/>
                </a:solidFill>
                <a:ea typeface="Times New Roman" panose="02020603050405020304" pitchFamily="18" charset="0"/>
                <a:cs typeface="Calibri" panose="020F0502020204030204" pitchFamily="34" charset="0"/>
              </a:rPr>
              <a:t>. </a:t>
            </a:r>
            <a:r>
              <a:rPr lang="en-US" sz="1000" dirty="0"/>
              <a:t>The mold is created within multiple, stacked, sand-filled iron frames called “flasks.” </a:t>
            </a:r>
            <a:r>
              <a:rPr lang="en-US" sz="1000" dirty="0">
                <a:solidFill>
                  <a:srgbClr val="000000"/>
                </a:solidFill>
                <a:ea typeface="Times New Roman" panose="02020603050405020304" pitchFamily="18" charset="0"/>
                <a:cs typeface="Calibri" panose="020F0502020204030204" pitchFamily="34" charset="0"/>
              </a:rPr>
              <a:t>The steps of the process described by </a:t>
            </a:r>
            <a:r>
              <a:rPr lang="en-US" sz="1000" dirty="0" err="1">
                <a:solidFill>
                  <a:srgbClr val="000000"/>
                </a:solidFill>
                <a:ea typeface="Times New Roman" panose="02020603050405020304" pitchFamily="18" charset="0"/>
                <a:cs typeface="Calibri" panose="020F0502020204030204" pitchFamily="34" charset="0"/>
              </a:rPr>
              <a:t>Suverkrop</a:t>
            </a:r>
            <a:r>
              <a:rPr lang="en-US" sz="1000" dirty="0">
                <a:solidFill>
                  <a:srgbClr val="000000"/>
                </a:solidFill>
                <a:ea typeface="Times New Roman" panose="02020603050405020304" pitchFamily="18" charset="0"/>
                <a:cs typeface="Calibri" panose="020F0502020204030204" pitchFamily="34" charset="0"/>
              </a:rPr>
              <a:t> may be summarized thus:</a:t>
            </a:r>
            <a:endParaRPr lang="en-US" sz="1000" dirty="0">
              <a:effectLst/>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xmlns="" id="{B5F0D5E7-3D31-4CCB-BB48-A6EAFF19B4FF}"/>
              </a:ext>
            </a:extLst>
          </p:cNvPr>
          <p:cNvSpPr txBox="1"/>
          <p:nvPr/>
        </p:nvSpPr>
        <p:spPr>
          <a:xfrm>
            <a:off x="352572" y="5740674"/>
            <a:ext cx="1397246" cy="954107"/>
          </a:xfrm>
          <a:prstGeom prst="rect">
            <a:avLst/>
          </a:prstGeom>
          <a:noFill/>
        </p:spPr>
        <p:txBody>
          <a:bodyPr wrap="square" rtlCol="0">
            <a:spAutoFit/>
          </a:bodyPr>
          <a:lstStyle/>
          <a:p>
            <a:r>
              <a:rPr lang="en-US" sz="1400" dirty="0"/>
              <a:t>Fig. 779 ideally shown as slide show of separate steps </a:t>
            </a:r>
          </a:p>
        </p:txBody>
      </p:sp>
      <p:graphicFrame>
        <p:nvGraphicFramePr>
          <p:cNvPr id="3" name="Object 2">
            <a:extLst>
              <a:ext uri="{FF2B5EF4-FFF2-40B4-BE49-F238E27FC236}">
                <a16:creationId xmlns:a16="http://schemas.microsoft.com/office/drawing/2014/main" xmlns="" id="{76E5FFDB-2E4E-492E-9005-C1B45348AEED}"/>
              </a:ext>
            </a:extLst>
          </p:cNvPr>
          <p:cNvGraphicFramePr>
            <a:graphicFrameLocks noChangeAspect="1"/>
          </p:cNvGraphicFramePr>
          <p:nvPr>
            <p:extLst>
              <p:ext uri="{D42A27DB-BD31-4B8C-83A1-F6EECF244321}">
                <p14:modId xmlns:p14="http://schemas.microsoft.com/office/powerpoint/2010/main" val="1213534741"/>
              </p:ext>
            </p:extLst>
          </p:nvPr>
        </p:nvGraphicFramePr>
        <p:xfrm>
          <a:off x="412428" y="2195572"/>
          <a:ext cx="3602048" cy="3580020"/>
        </p:xfrm>
        <a:graphic>
          <a:graphicData uri="http://schemas.openxmlformats.org/presentationml/2006/ole">
            <mc:AlternateContent xmlns:mc="http://schemas.openxmlformats.org/markup-compatibility/2006">
              <mc:Choice xmlns:v="urn:schemas-microsoft-com:vml" Requires="v">
                <p:oleObj spid="_x0000_s2069" r:id="rId3" imgW="10971720" imgH="10904760" progId="">
                  <p:embed/>
                </p:oleObj>
              </mc:Choice>
              <mc:Fallback>
                <p:oleObj r:id="rId3" imgW="10971720" imgH="10904760" progId="">
                  <p:embed/>
                  <p:pic>
                    <p:nvPicPr>
                      <p:cNvPr id="0" name=""/>
                      <p:cNvPicPr/>
                      <p:nvPr/>
                    </p:nvPicPr>
                    <p:blipFill>
                      <a:blip r:embed="rId4"/>
                      <a:stretch>
                        <a:fillRect/>
                      </a:stretch>
                    </p:blipFill>
                    <p:spPr>
                      <a:xfrm>
                        <a:off x="412428" y="2195572"/>
                        <a:ext cx="3602048" cy="3580020"/>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645254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1A5BA960-1CD1-45A7-8341-D72C8F0C2976}"/>
              </a:ext>
            </a:extLst>
          </p:cNvPr>
          <p:cNvSpPr/>
          <p:nvPr/>
        </p:nvSpPr>
        <p:spPr>
          <a:xfrm>
            <a:off x="4515228" y="1305341"/>
            <a:ext cx="4076700" cy="5078313"/>
          </a:xfrm>
          <a:prstGeom prst="rect">
            <a:avLst/>
          </a:prstGeom>
        </p:spPr>
        <p:txBody>
          <a:bodyPr wrap="square">
            <a:spAutoFit/>
          </a:bodyPr>
          <a:lstStyle/>
          <a:p>
            <a:r>
              <a:rPr lang="en-US" dirty="0"/>
              <a:t>The bronze cast reproduces the loose modeling of the artist’s original design, which, judging from the quality of the details, and from what we know of the surviving models of other Charles Russell sculptures, would probably also have been fashioned in wax around a wire armature embedded in a plaster or wooden base. The crisp-edged, rounded facets and soft, indented outlines suggest that the artist used a fine, round-tipped modeling tool, and the faint parallel striations on the horse’s belly may be traces of a finger print drawn across the surface, or of a serrated tool (e.g., behind the rider’s left heel).</a:t>
            </a:r>
          </a:p>
          <a:p>
            <a:endParaRPr lang="en-US" dirty="0"/>
          </a:p>
          <a:p>
            <a:endParaRPr lang="en-US" dirty="0"/>
          </a:p>
        </p:txBody>
      </p:sp>
      <p:sp>
        <p:nvSpPr>
          <p:cNvPr id="2" name="Rectangle 1">
            <a:extLst>
              <a:ext uri="{FF2B5EF4-FFF2-40B4-BE49-F238E27FC236}">
                <a16:creationId xmlns:a16="http://schemas.microsoft.com/office/drawing/2014/main" xmlns="" id="{B2745F16-A109-4910-81B0-FB8F33CA2B70}"/>
              </a:ext>
            </a:extLst>
          </p:cNvPr>
          <p:cNvSpPr/>
          <p:nvPr/>
        </p:nvSpPr>
        <p:spPr>
          <a:xfrm>
            <a:off x="198869" y="289680"/>
            <a:ext cx="6690023" cy="369332"/>
          </a:xfrm>
          <a:prstGeom prst="rect">
            <a:avLst/>
          </a:prstGeom>
        </p:spPr>
        <p:txBody>
          <a:bodyPr wrap="square">
            <a:spAutoFit/>
          </a:bodyPr>
          <a:lstStyle/>
          <a:p>
            <a:r>
              <a:rPr lang="en-US" b="1" dirty="0"/>
              <a:t>Visual examination – evidence of the original modeling (1)</a:t>
            </a:r>
            <a:endParaRPr lang="en-US" dirty="0"/>
          </a:p>
        </p:txBody>
      </p:sp>
      <p:pic>
        <p:nvPicPr>
          <p:cNvPr id="7" name="Picture 6">
            <a:extLst>
              <a:ext uri="{FF2B5EF4-FFF2-40B4-BE49-F238E27FC236}">
                <a16:creationId xmlns:a16="http://schemas.microsoft.com/office/drawing/2014/main" xmlns="" id="{A245F794-7EC1-448C-B53D-4F1E8297CE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24"/>
          <a:stretch/>
        </p:blipFill>
        <p:spPr>
          <a:xfrm>
            <a:off x="198869" y="1524000"/>
            <a:ext cx="3919871" cy="3445527"/>
          </a:xfrm>
          <a:prstGeom prst="rect">
            <a:avLst/>
          </a:prstGeom>
        </p:spPr>
      </p:pic>
      <p:pic>
        <p:nvPicPr>
          <p:cNvPr id="9" name="Picture 8">
            <a:extLst>
              <a:ext uri="{FF2B5EF4-FFF2-40B4-BE49-F238E27FC236}">
                <a16:creationId xmlns:a16="http://schemas.microsoft.com/office/drawing/2014/main" xmlns="" id="{5AC995B6-2D26-4192-9DF9-E17A7CCFD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1867" y="659012"/>
            <a:ext cx="3261360" cy="4480560"/>
          </a:xfrm>
          <a:prstGeom prst="rect">
            <a:avLst/>
          </a:prstGeom>
        </p:spPr>
      </p:pic>
      <p:grpSp>
        <p:nvGrpSpPr>
          <p:cNvPr id="13" name="Group 12">
            <a:extLst>
              <a:ext uri="{FF2B5EF4-FFF2-40B4-BE49-F238E27FC236}">
                <a16:creationId xmlns:a16="http://schemas.microsoft.com/office/drawing/2014/main" xmlns="" id="{8350BBE4-E1A4-4015-9FC9-D3415552FA23}"/>
              </a:ext>
            </a:extLst>
          </p:cNvPr>
          <p:cNvGrpSpPr/>
          <p:nvPr/>
        </p:nvGrpSpPr>
        <p:grpSpPr>
          <a:xfrm>
            <a:off x="1397468" y="5937057"/>
            <a:ext cx="9043073" cy="807066"/>
            <a:chOff x="1397468" y="5937057"/>
            <a:chExt cx="9043073" cy="807066"/>
          </a:xfrm>
        </p:grpSpPr>
        <p:sp>
          <p:nvSpPr>
            <p:cNvPr id="14" name="Rectangle 13">
              <a:extLst>
                <a:ext uri="{FF2B5EF4-FFF2-40B4-BE49-F238E27FC236}">
                  <a16:creationId xmlns:a16="http://schemas.microsoft.com/office/drawing/2014/main" xmlns="" id="{E683C8E4-8E02-43DF-9785-0DD0404170AC}"/>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5">
              <a:extLst>
                <a:ext uri="{FF2B5EF4-FFF2-40B4-BE49-F238E27FC236}">
                  <a16:creationId xmlns:a16="http://schemas.microsoft.com/office/drawing/2014/main" xmlns="" id="{372C51E6-D996-4E23-92CF-B190B51066FE}"/>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21">
              <a:extLst>
                <a:ext uri="{FF2B5EF4-FFF2-40B4-BE49-F238E27FC236}">
                  <a16:creationId xmlns:a16="http://schemas.microsoft.com/office/drawing/2014/main" xmlns="" id="{81D49933-8F2B-487E-9809-CBA5F18F552D}"/>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23">
              <a:extLst>
                <a:ext uri="{FF2B5EF4-FFF2-40B4-BE49-F238E27FC236}">
                  <a16:creationId xmlns:a16="http://schemas.microsoft.com/office/drawing/2014/main" xmlns="" id="{C1C953E9-BD93-4891-BCC7-2D8D80515C79}"/>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8" name="TextBox 24">
              <a:extLst>
                <a:ext uri="{FF2B5EF4-FFF2-40B4-BE49-F238E27FC236}">
                  <a16:creationId xmlns:a16="http://schemas.microsoft.com/office/drawing/2014/main" xmlns="" id="{427FE3F5-C871-4F8F-8BB8-56B651092C36}"/>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19" name="TextBox 26">
              <a:extLst>
                <a:ext uri="{FF2B5EF4-FFF2-40B4-BE49-F238E27FC236}">
                  <a16:creationId xmlns:a16="http://schemas.microsoft.com/office/drawing/2014/main" xmlns="" id="{04A7D639-E6A6-48F0-ACCD-3648553F7210}"/>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20" name="TextBox 28">
              <a:extLst>
                <a:ext uri="{FF2B5EF4-FFF2-40B4-BE49-F238E27FC236}">
                  <a16:creationId xmlns:a16="http://schemas.microsoft.com/office/drawing/2014/main" xmlns="" id="{39CEC749-DD55-4703-9D8C-A9B893BD7467}"/>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21" name="TextBox 30">
              <a:extLst>
                <a:ext uri="{FF2B5EF4-FFF2-40B4-BE49-F238E27FC236}">
                  <a16:creationId xmlns:a16="http://schemas.microsoft.com/office/drawing/2014/main" xmlns="" id="{B4C4E378-13A1-4732-B8A8-2DF5E0B5BBF9}"/>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22" name="TextBox 32">
              <a:extLst>
                <a:ext uri="{FF2B5EF4-FFF2-40B4-BE49-F238E27FC236}">
                  <a16:creationId xmlns:a16="http://schemas.microsoft.com/office/drawing/2014/main" xmlns="" id="{6D6125CD-8392-437F-9513-40161887E30E}"/>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23" name="Straight Arrow Connector 3">
              <a:extLst>
                <a:ext uri="{FF2B5EF4-FFF2-40B4-BE49-F238E27FC236}">
                  <a16:creationId xmlns:a16="http://schemas.microsoft.com/office/drawing/2014/main" xmlns="" id="{41F81C05-EA98-411C-A5CA-EA7E53B289D3}"/>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xmlns="" id="{CC628789-2C23-475D-B7F4-4C8E83E94DD6}"/>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5" name="TextBox 30">
              <a:extLst>
                <a:ext uri="{FF2B5EF4-FFF2-40B4-BE49-F238E27FC236}">
                  <a16:creationId xmlns:a16="http://schemas.microsoft.com/office/drawing/2014/main" xmlns="" id="{C4F2E8F8-D092-451A-A22F-91ABB3A2C789}"/>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26" name="TextBox 24">
              <a:extLst>
                <a:ext uri="{FF2B5EF4-FFF2-40B4-BE49-F238E27FC236}">
                  <a16:creationId xmlns:a16="http://schemas.microsoft.com/office/drawing/2014/main" xmlns="" id="{A51FCD78-49FE-475A-88A5-23ECABC6FDB3}"/>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27" name="Straight Arrow Connector 3">
              <a:extLst>
                <a:ext uri="{FF2B5EF4-FFF2-40B4-BE49-F238E27FC236}">
                  <a16:creationId xmlns:a16="http://schemas.microsoft.com/office/drawing/2014/main" xmlns="" id="{5E2C8F10-26E0-4BA1-8EEB-36E42E2845A2}"/>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xmlns="" id="{3C805C7E-47A3-4666-8B8D-07AD9C12FB94}"/>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9" name="Straight Arrow Connector 3">
              <a:extLst>
                <a:ext uri="{FF2B5EF4-FFF2-40B4-BE49-F238E27FC236}">
                  <a16:creationId xmlns:a16="http://schemas.microsoft.com/office/drawing/2014/main" xmlns="" id="{E543C804-8EE8-483B-8BDF-EFB61656F92D}"/>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3">
              <a:extLst>
                <a:ext uri="{FF2B5EF4-FFF2-40B4-BE49-F238E27FC236}">
                  <a16:creationId xmlns:a16="http://schemas.microsoft.com/office/drawing/2014/main" xmlns="" id="{1CFFA416-5B8E-466D-8A98-0F4A4D5A361C}"/>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1" name="Straight Arrow Connector 3">
              <a:extLst>
                <a:ext uri="{FF2B5EF4-FFF2-40B4-BE49-F238E27FC236}">
                  <a16:creationId xmlns:a16="http://schemas.microsoft.com/office/drawing/2014/main" xmlns="" id="{46D44236-6231-4CD7-86EF-950215815D53}"/>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xmlns="" id="{86A623D5-D7AF-4E45-A530-E34FBCFF1021}"/>
                </a:ext>
              </a:extLst>
            </p:cNvPr>
            <p:cNvSpPr txBox="1"/>
            <p:nvPr/>
          </p:nvSpPr>
          <p:spPr>
            <a:xfrm>
              <a:off x="5013407" y="5937057"/>
              <a:ext cx="851467" cy="400110"/>
            </a:xfrm>
            <a:prstGeom prst="rect">
              <a:avLst/>
            </a:prstGeom>
            <a:noFill/>
          </p:spPr>
          <p:txBody>
            <a:bodyPr wrap="square" rtlCol="0">
              <a:spAutoFit/>
            </a:bodyPr>
            <a:lstStyle/>
            <a:p>
              <a:pPr algn="ctr"/>
              <a:r>
                <a:rPr lang="en-US" sz="1000" dirty="0">
                  <a:solidFill>
                    <a:srgbClr val="FF0000"/>
                  </a:solidFill>
                </a:rPr>
                <a:t>Visual Examination</a:t>
              </a:r>
            </a:p>
          </p:txBody>
        </p:sp>
        <p:cxnSp>
          <p:nvCxnSpPr>
            <p:cNvPr id="33" name="Straight Arrow Connector 3">
              <a:extLst>
                <a:ext uri="{FF2B5EF4-FFF2-40B4-BE49-F238E27FC236}">
                  <a16:creationId xmlns:a16="http://schemas.microsoft.com/office/drawing/2014/main" xmlns="" id="{D8706640-9178-4D0B-9A02-64DED9A7A1AE}"/>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xmlns="" id="{1A09AF66-6C79-4D34-807E-65EA6F812B1E}"/>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
        <p:nvSpPr>
          <p:cNvPr id="3" name="TextBox 2"/>
          <p:cNvSpPr txBox="1"/>
          <p:nvPr/>
        </p:nvSpPr>
        <p:spPr>
          <a:xfrm>
            <a:off x="1986050" y="1524000"/>
            <a:ext cx="1167008" cy="369332"/>
          </a:xfrm>
          <a:prstGeom prst="rect">
            <a:avLst/>
          </a:prstGeom>
          <a:noFill/>
        </p:spPr>
        <p:txBody>
          <a:bodyPr wrap="square" rtlCol="0">
            <a:spAutoFit/>
          </a:bodyPr>
          <a:lstStyle/>
          <a:p>
            <a:r>
              <a:rPr lang="en-US" dirty="0"/>
              <a:t>Fig. 968</a:t>
            </a:r>
          </a:p>
        </p:txBody>
      </p:sp>
      <p:sp>
        <p:nvSpPr>
          <p:cNvPr id="4" name="TextBox 3"/>
          <p:cNvSpPr txBox="1"/>
          <p:nvPr/>
        </p:nvSpPr>
        <p:spPr>
          <a:xfrm>
            <a:off x="10591800" y="4969527"/>
            <a:ext cx="1271427" cy="369332"/>
          </a:xfrm>
          <a:prstGeom prst="rect">
            <a:avLst/>
          </a:prstGeom>
          <a:noFill/>
        </p:spPr>
        <p:txBody>
          <a:bodyPr wrap="square" rtlCol="0">
            <a:spAutoFit/>
          </a:bodyPr>
          <a:lstStyle/>
          <a:p>
            <a:r>
              <a:rPr lang="en-US" dirty="0"/>
              <a:t>Fig. 969</a:t>
            </a:r>
          </a:p>
        </p:txBody>
      </p:sp>
    </p:spTree>
    <p:extLst>
      <p:ext uri="{BB962C8B-B14F-4D97-AF65-F5344CB8AC3E}">
        <p14:creationId xmlns:p14="http://schemas.microsoft.com/office/powerpoint/2010/main" val="314026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1A5BA960-1CD1-45A7-8341-D72C8F0C2976}"/>
              </a:ext>
            </a:extLst>
          </p:cNvPr>
          <p:cNvSpPr/>
          <p:nvPr/>
        </p:nvSpPr>
        <p:spPr>
          <a:xfrm>
            <a:off x="6015379" y="1127815"/>
            <a:ext cx="5809623" cy="4247317"/>
          </a:xfrm>
          <a:prstGeom prst="rect">
            <a:avLst/>
          </a:prstGeom>
        </p:spPr>
        <p:txBody>
          <a:bodyPr wrap="square">
            <a:spAutoFit/>
          </a:bodyPr>
          <a:lstStyle/>
          <a:p>
            <a:r>
              <a:rPr lang="en-US" dirty="0"/>
              <a:t>A partial fingerprint from the original model of the base can be made out above the artist’s signature, which was drawn with a pointed tool in a soft material – probably wax. Both the finer inscription that reads “copy v. 1911” and the foundry information marked on the base are in the same hand, which is different from that of the artist. They too appear drawn in a malleable material, rather than carved or stamped into metal as was more often the case with casts of that period. All of these marks must have been already present in the original model before the metal pattern was made. </a:t>
            </a:r>
          </a:p>
          <a:p>
            <a:r>
              <a:rPr lang="en-US" dirty="0"/>
              <a:t>The subtle rows of rounded, shallow indentations between the artist’s initials and the sketch of the horned skull may have been made in the wax, or could represent punch marks done in the metal during the finishing process. </a:t>
            </a:r>
          </a:p>
        </p:txBody>
      </p:sp>
      <p:pic>
        <p:nvPicPr>
          <p:cNvPr id="4" name="Picture 2" descr="E:\American Machinist and Griffoul\Recent Medicine whip for casting\Russell Medicine Whip bronze\getty\Robs pics\001 8899.jpg">
            <a:extLst>
              <a:ext uri="{FF2B5EF4-FFF2-40B4-BE49-F238E27FC236}">
                <a16:creationId xmlns:a16="http://schemas.microsoft.com/office/drawing/2014/main" xmlns="" id="{9B6A29E7-4592-4974-A763-A57EFB66923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898" b="27594"/>
          <a:stretch/>
        </p:blipFill>
        <p:spPr bwMode="auto">
          <a:xfrm>
            <a:off x="609600" y="3878278"/>
            <a:ext cx="4789120" cy="167826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768BA630-1713-4146-A478-B39BA6995410}"/>
              </a:ext>
            </a:extLst>
          </p:cNvPr>
          <p:cNvSpPr/>
          <p:nvPr/>
        </p:nvSpPr>
        <p:spPr>
          <a:xfrm>
            <a:off x="198869" y="381000"/>
            <a:ext cx="6963931" cy="369332"/>
          </a:xfrm>
          <a:prstGeom prst="rect">
            <a:avLst/>
          </a:prstGeom>
        </p:spPr>
        <p:txBody>
          <a:bodyPr wrap="square">
            <a:spAutoFit/>
          </a:bodyPr>
          <a:lstStyle/>
          <a:p>
            <a:r>
              <a:rPr lang="en-US" b="1" dirty="0"/>
              <a:t>Visual examination – evidence of the original modeling (2)</a:t>
            </a:r>
            <a:endParaRPr lang="en-US" dirty="0"/>
          </a:p>
        </p:txBody>
      </p:sp>
      <p:grpSp>
        <p:nvGrpSpPr>
          <p:cNvPr id="13" name="Group 12">
            <a:extLst>
              <a:ext uri="{FF2B5EF4-FFF2-40B4-BE49-F238E27FC236}">
                <a16:creationId xmlns:a16="http://schemas.microsoft.com/office/drawing/2014/main" xmlns="" id="{2CBE71D1-7D7B-4673-8764-88A7F0ABEFED}"/>
              </a:ext>
            </a:extLst>
          </p:cNvPr>
          <p:cNvGrpSpPr/>
          <p:nvPr/>
        </p:nvGrpSpPr>
        <p:grpSpPr>
          <a:xfrm>
            <a:off x="1397468" y="5937057"/>
            <a:ext cx="9043073" cy="807066"/>
            <a:chOff x="1397468" y="5937057"/>
            <a:chExt cx="9043073" cy="807066"/>
          </a:xfrm>
        </p:grpSpPr>
        <p:sp>
          <p:nvSpPr>
            <p:cNvPr id="14" name="Rectangle 13">
              <a:extLst>
                <a:ext uri="{FF2B5EF4-FFF2-40B4-BE49-F238E27FC236}">
                  <a16:creationId xmlns:a16="http://schemas.microsoft.com/office/drawing/2014/main" xmlns="" id="{B0898C2F-7E5B-481F-8B9A-6EA9DD423504}"/>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5">
              <a:extLst>
                <a:ext uri="{FF2B5EF4-FFF2-40B4-BE49-F238E27FC236}">
                  <a16:creationId xmlns:a16="http://schemas.microsoft.com/office/drawing/2014/main" xmlns="" id="{87DD0225-9399-48EB-A6E3-0901D31E5C76}"/>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21">
              <a:extLst>
                <a:ext uri="{FF2B5EF4-FFF2-40B4-BE49-F238E27FC236}">
                  <a16:creationId xmlns:a16="http://schemas.microsoft.com/office/drawing/2014/main" xmlns="" id="{0BF7A81E-3D9F-442C-8375-B3C6293F8D0D}"/>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23">
              <a:extLst>
                <a:ext uri="{FF2B5EF4-FFF2-40B4-BE49-F238E27FC236}">
                  <a16:creationId xmlns:a16="http://schemas.microsoft.com/office/drawing/2014/main" xmlns="" id="{13D1C4DF-DCA3-45DB-A05A-59DE6C6CF17D}"/>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8" name="TextBox 24">
              <a:extLst>
                <a:ext uri="{FF2B5EF4-FFF2-40B4-BE49-F238E27FC236}">
                  <a16:creationId xmlns:a16="http://schemas.microsoft.com/office/drawing/2014/main" xmlns="" id="{93F46FC6-086F-4907-89A3-63DE9563A477}"/>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19" name="TextBox 26">
              <a:extLst>
                <a:ext uri="{FF2B5EF4-FFF2-40B4-BE49-F238E27FC236}">
                  <a16:creationId xmlns:a16="http://schemas.microsoft.com/office/drawing/2014/main" xmlns="" id="{3F81416B-0A7F-402A-ABC9-7EC4F584BD92}"/>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20" name="TextBox 28">
              <a:extLst>
                <a:ext uri="{FF2B5EF4-FFF2-40B4-BE49-F238E27FC236}">
                  <a16:creationId xmlns:a16="http://schemas.microsoft.com/office/drawing/2014/main" xmlns="" id="{7D44AF44-233A-4ADE-BD2E-E3EBB4347B22}"/>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21" name="TextBox 30">
              <a:extLst>
                <a:ext uri="{FF2B5EF4-FFF2-40B4-BE49-F238E27FC236}">
                  <a16:creationId xmlns:a16="http://schemas.microsoft.com/office/drawing/2014/main" xmlns="" id="{704932C5-DF6D-4629-AF2A-27D50E0A084B}"/>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22" name="TextBox 32">
              <a:extLst>
                <a:ext uri="{FF2B5EF4-FFF2-40B4-BE49-F238E27FC236}">
                  <a16:creationId xmlns:a16="http://schemas.microsoft.com/office/drawing/2014/main" xmlns="" id="{999DDE25-87BC-4FF2-9E5E-A35504292EFA}"/>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23" name="Straight Arrow Connector 3">
              <a:extLst>
                <a:ext uri="{FF2B5EF4-FFF2-40B4-BE49-F238E27FC236}">
                  <a16:creationId xmlns:a16="http://schemas.microsoft.com/office/drawing/2014/main" xmlns="" id="{7CAE4A5B-2B71-4DA2-BE68-BB58899810B3}"/>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xmlns="" id="{13170C63-D949-4ED7-B79E-567E4DC89C19}"/>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5" name="TextBox 30">
              <a:extLst>
                <a:ext uri="{FF2B5EF4-FFF2-40B4-BE49-F238E27FC236}">
                  <a16:creationId xmlns:a16="http://schemas.microsoft.com/office/drawing/2014/main" xmlns="" id="{62803878-5556-4D6F-BEAC-1219AF912FCB}"/>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26" name="TextBox 24">
              <a:extLst>
                <a:ext uri="{FF2B5EF4-FFF2-40B4-BE49-F238E27FC236}">
                  <a16:creationId xmlns:a16="http://schemas.microsoft.com/office/drawing/2014/main" xmlns="" id="{D5C415B6-50BE-4B67-9C64-4E13CF4E768F}"/>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27" name="Straight Arrow Connector 3">
              <a:extLst>
                <a:ext uri="{FF2B5EF4-FFF2-40B4-BE49-F238E27FC236}">
                  <a16:creationId xmlns:a16="http://schemas.microsoft.com/office/drawing/2014/main" xmlns="" id="{CFADAC8C-EA1E-482D-A5A4-F0FB47BC70EB}"/>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xmlns="" id="{D5701EF6-B567-4628-A525-E9BB2C3BA541}"/>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9" name="Straight Arrow Connector 3">
              <a:extLst>
                <a:ext uri="{FF2B5EF4-FFF2-40B4-BE49-F238E27FC236}">
                  <a16:creationId xmlns:a16="http://schemas.microsoft.com/office/drawing/2014/main" xmlns="" id="{C7D16212-C3EF-4D3C-836A-766502DA99F3}"/>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3">
              <a:extLst>
                <a:ext uri="{FF2B5EF4-FFF2-40B4-BE49-F238E27FC236}">
                  <a16:creationId xmlns:a16="http://schemas.microsoft.com/office/drawing/2014/main" xmlns="" id="{23D831EC-C34B-424F-B12F-7B9EA626CE4F}"/>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1" name="Straight Arrow Connector 3">
              <a:extLst>
                <a:ext uri="{FF2B5EF4-FFF2-40B4-BE49-F238E27FC236}">
                  <a16:creationId xmlns:a16="http://schemas.microsoft.com/office/drawing/2014/main" xmlns="" id="{5EADF996-FE50-48EC-A657-A68AEB29A678}"/>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xmlns="" id="{28025CB5-62AD-4C69-A0F9-8D6AA59126AD}"/>
                </a:ext>
              </a:extLst>
            </p:cNvPr>
            <p:cNvSpPr txBox="1"/>
            <p:nvPr/>
          </p:nvSpPr>
          <p:spPr>
            <a:xfrm>
              <a:off x="5013407" y="5937057"/>
              <a:ext cx="851467" cy="400110"/>
            </a:xfrm>
            <a:prstGeom prst="rect">
              <a:avLst/>
            </a:prstGeom>
            <a:noFill/>
          </p:spPr>
          <p:txBody>
            <a:bodyPr wrap="square" rtlCol="0">
              <a:spAutoFit/>
            </a:bodyPr>
            <a:lstStyle/>
            <a:p>
              <a:pPr algn="ctr"/>
              <a:r>
                <a:rPr lang="en-US" sz="1000" dirty="0">
                  <a:solidFill>
                    <a:srgbClr val="FF0000"/>
                  </a:solidFill>
                </a:rPr>
                <a:t>Visual Examination</a:t>
              </a:r>
            </a:p>
          </p:txBody>
        </p:sp>
        <p:cxnSp>
          <p:nvCxnSpPr>
            <p:cNvPr id="33" name="Straight Arrow Connector 3">
              <a:extLst>
                <a:ext uri="{FF2B5EF4-FFF2-40B4-BE49-F238E27FC236}">
                  <a16:creationId xmlns:a16="http://schemas.microsoft.com/office/drawing/2014/main" xmlns="" id="{2A11DB11-FF31-4EA8-AF25-63113FA7CEED}"/>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xmlns="" id="{64603A81-C9EB-4E74-80DC-7BDB373B3FBD}"/>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
        <p:nvSpPr>
          <p:cNvPr id="2" name="TextBox 1"/>
          <p:cNvSpPr txBox="1"/>
          <p:nvPr/>
        </p:nvSpPr>
        <p:spPr>
          <a:xfrm>
            <a:off x="325701" y="5612512"/>
            <a:ext cx="1447800" cy="369332"/>
          </a:xfrm>
          <a:prstGeom prst="rect">
            <a:avLst/>
          </a:prstGeom>
          <a:noFill/>
        </p:spPr>
        <p:txBody>
          <a:bodyPr wrap="square" rtlCol="0">
            <a:spAutoFit/>
          </a:bodyPr>
          <a:lstStyle/>
          <a:p>
            <a:r>
              <a:rPr lang="en-US" dirty="0"/>
              <a:t>Fig. 345</a:t>
            </a:r>
          </a:p>
        </p:txBody>
      </p:sp>
      <p:pic>
        <p:nvPicPr>
          <p:cNvPr id="8" name="Picture 7">
            <a:extLst>
              <a:ext uri="{FF2B5EF4-FFF2-40B4-BE49-F238E27FC236}">
                <a16:creationId xmlns:a16="http://schemas.microsoft.com/office/drawing/2014/main" xmlns="" id="{C2FCA725-FA8E-4ECB-AC68-5BEB9D0269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71" y="922542"/>
            <a:ext cx="4774974" cy="2620430"/>
          </a:xfrm>
          <a:prstGeom prst="rect">
            <a:avLst/>
          </a:prstGeom>
        </p:spPr>
      </p:pic>
      <p:sp>
        <p:nvSpPr>
          <p:cNvPr id="9" name="Rectangle 8">
            <a:extLst>
              <a:ext uri="{FF2B5EF4-FFF2-40B4-BE49-F238E27FC236}">
                <a16:creationId xmlns:a16="http://schemas.microsoft.com/office/drawing/2014/main" xmlns="" id="{91C41C6C-1166-44EC-A54F-4539B4327578}"/>
              </a:ext>
            </a:extLst>
          </p:cNvPr>
          <p:cNvSpPr/>
          <p:nvPr/>
        </p:nvSpPr>
        <p:spPr>
          <a:xfrm>
            <a:off x="85510" y="3508946"/>
            <a:ext cx="966931" cy="369332"/>
          </a:xfrm>
          <a:prstGeom prst="rect">
            <a:avLst/>
          </a:prstGeom>
        </p:spPr>
        <p:txBody>
          <a:bodyPr wrap="none">
            <a:spAutoFit/>
          </a:bodyPr>
          <a:lstStyle/>
          <a:p>
            <a:r>
              <a:rPr lang="en-US" dirty="0"/>
              <a:t>Fig. </a:t>
            </a:r>
            <a:r>
              <a:rPr lang="en-US" dirty="0" smtClean="0"/>
              <a:t>976 </a:t>
            </a:r>
            <a:endParaRPr lang="en-US" dirty="0"/>
          </a:p>
        </p:txBody>
      </p:sp>
    </p:spTree>
    <p:extLst>
      <p:ext uri="{BB962C8B-B14F-4D97-AF65-F5344CB8AC3E}">
        <p14:creationId xmlns:p14="http://schemas.microsoft.com/office/powerpoint/2010/main" val="2464957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BE4681D3-4C74-43CB-902A-8B2822B5A6B7}"/>
              </a:ext>
            </a:extLst>
          </p:cNvPr>
          <p:cNvSpPr/>
          <p:nvPr/>
        </p:nvSpPr>
        <p:spPr>
          <a:xfrm>
            <a:off x="149441" y="4111411"/>
            <a:ext cx="8226674" cy="1600438"/>
          </a:xfrm>
          <a:prstGeom prst="rect">
            <a:avLst/>
          </a:prstGeom>
        </p:spPr>
        <p:txBody>
          <a:bodyPr wrap="square">
            <a:spAutoFit/>
          </a:bodyPr>
          <a:lstStyle/>
          <a:p>
            <a:r>
              <a:rPr lang="en-US" sz="1400" dirty="0"/>
              <a:t>More than 50 pieces were required with a total construction time of 15 hours to create the sand mold for one cast of </a:t>
            </a:r>
            <a:r>
              <a:rPr lang="en-US" sz="1400" i="1" dirty="0"/>
              <a:t>Medicine Whip, </a:t>
            </a:r>
            <a:r>
              <a:rPr lang="en-US" sz="1400" dirty="0"/>
              <a:t>a small sculpture less than 10 inches tall, and yet few if any traces of the mold seams are apparent. </a:t>
            </a:r>
          </a:p>
          <a:p>
            <a:r>
              <a:rPr lang="en-US" sz="1400" dirty="0"/>
              <a:t>When properly prepared, a French-style sand mold should produce a cast that closely replicated the artist’s original model and was in need of little further repair prior to patination. The sand evenly vents gasses that prevent air holes from forming in the metal; additionally, the swelling of perfectly rammed sand pieces prevents the formation of a network of raised metal seam lines on the surface of the sculpture. </a:t>
            </a:r>
          </a:p>
        </p:txBody>
      </p:sp>
      <p:pic>
        <p:nvPicPr>
          <p:cNvPr id="5" name="Content Placeholder 3">
            <a:extLst>
              <a:ext uri="{FF2B5EF4-FFF2-40B4-BE49-F238E27FC236}">
                <a16:creationId xmlns:a16="http://schemas.microsoft.com/office/drawing/2014/main" xmlns="" id="{25E849F0-F6DE-4DD4-8B8C-ADA95C32D73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76115" y="-78240"/>
            <a:ext cx="3815886" cy="4955040"/>
          </a:xfrm>
        </p:spPr>
      </p:pic>
      <p:graphicFrame>
        <p:nvGraphicFramePr>
          <p:cNvPr id="9" name="Object 8">
            <a:extLst>
              <a:ext uri="{FF2B5EF4-FFF2-40B4-BE49-F238E27FC236}">
                <a16:creationId xmlns:a16="http://schemas.microsoft.com/office/drawing/2014/main" xmlns="" id="{FD51F25F-573D-4EB2-A6DA-CCDA00F275B4}"/>
              </a:ext>
            </a:extLst>
          </p:cNvPr>
          <p:cNvGraphicFramePr>
            <a:graphicFrameLocks noChangeAspect="1"/>
          </p:cNvGraphicFramePr>
          <p:nvPr>
            <p:extLst>
              <p:ext uri="{D42A27DB-BD31-4B8C-83A1-F6EECF244321}">
                <p14:modId xmlns:p14="http://schemas.microsoft.com/office/powerpoint/2010/main" val="3859734510"/>
              </p:ext>
            </p:extLst>
          </p:nvPr>
        </p:nvGraphicFramePr>
        <p:xfrm>
          <a:off x="149441" y="843729"/>
          <a:ext cx="3891681" cy="3163299"/>
        </p:xfrm>
        <a:graphic>
          <a:graphicData uri="http://schemas.openxmlformats.org/presentationml/2006/ole">
            <mc:AlternateContent xmlns:mc="http://schemas.openxmlformats.org/markup-compatibility/2006">
              <mc:Choice xmlns:v="urn:schemas-microsoft-com:vml" Requires="v">
                <p:oleObj spid="_x0000_s1071" r:id="rId4" imgW="4724280" imgH="3840120" progId="">
                  <p:embed/>
                </p:oleObj>
              </mc:Choice>
              <mc:Fallback>
                <p:oleObj r:id="rId4" imgW="4724280" imgH="3840120" progId="">
                  <p:embed/>
                  <p:pic>
                    <p:nvPicPr>
                      <p:cNvPr id="0" name=""/>
                      <p:cNvPicPr/>
                      <p:nvPr/>
                    </p:nvPicPr>
                    <p:blipFill>
                      <a:blip r:embed="rId5"/>
                      <a:stretch>
                        <a:fillRect/>
                      </a:stretch>
                    </p:blipFill>
                    <p:spPr>
                      <a:xfrm>
                        <a:off x="149441" y="843729"/>
                        <a:ext cx="3891681" cy="3163299"/>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xmlns="" id="{3B06E134-7AE9-4E75-91DE-B6A3F7C9EBB2}"/>
              </a:ext>
            </a:extLst>
          </p:cNvPr>
          <p:cNvGraphicFramePr>
            <a:graphicFrameLocks noChangeAspect="1"/>
          </p:cNvGraphicFramePr>
          <p:nvPr>
            <p:extLst>
              <p:ext uri="{D42A27DB-BD31-4B8C-83A1-F6EECF244321}">
                <p14:modId xmlns:p14="http://schemas.microsoft.com/office/powerpoint/2010/main" val="2883567695"/>
              </p:ext>
            </p:extLst>
          </p:nvPr>
        </p:nvGraphicFramePr>
        <p:xfrm>
          <a:off x="4200821" y="872116"/>
          <a:ext cx="4178202" cy="3134912"/>
        </p:xfrm>
        <a:graphic>
          <a:graphicData uri="http://schemas.openxmlformats.org/presentationml/2006/ole">
            <mc:AlternateContent xmlns:mc="http://schemas.openxmlformats.org/markup-compatibility/2006">
              <mc:Choice xmlns:v="urn:schemas-microsoft-com:vml" Requires="v">
                <p:oleObj spid="_x0000_s1072" r:id="rId6" imgW="6579720" imgH="4937400" progId="">
                  <p:embed/>
                </p:oleObj>
              </mc:Choice>
              <mc:Fallback>
                <p:oleObj r:id="rId6" imgW="6579720" imgH="4937400" progId="">
                  <p:embed/>
                  <p:pic>
                    <p:nvPicPr>
                      <p:cNvPr id="0" name=""/>
                      <p:cNvPicPr/>
                      <p:nvPr/>
                    </p:nvPicPr>
                    <p:blipFill>
                      <a:blip r:embed="rId7"/>
                      <a:stretch>
                        <a:fillRect/>
                      </a:stretch>
                    </p:blipFill>
                    <p:spPr>
                      <a:xfrm>
                        <a:off x="4200821" y="872116"/>
                        <a:ext cx="4178202" cy="3134912"/>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xmlns="" id="{193DE858-AF84-4104-8B72-F5238BC35153}"/>
              </a:ext>
            </a:extLst>
          </p:cNvPr>
          <p:cNvSpPr/>
          <p:nvPr/>
        </p:nvSpPr>
        <p:spPr>
          <a:xfrm>
            <a:off x="198869" y="381000"/>
            <a:ext cx="6735331" cy="369332"/>
          </a:xfrm>
          <a:prstGeom prst="rect">
            <a:avLst/>
          </a:prstGeom>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Visual examination – evidence of the sand piece-mold</a:t>
            </a:r>
            <a:r>
              <a:rPr lang="en-US" dirty="0">
                <a:latin typeface="Calibri" panose="020F0502020204030204" pitchFamily="34" charset="0"/>
                <a:ea typeface="Calibri" panose="020F0502020204030204" pitchFamily="34" charset="0"/>
                <a:cs typeface="Calibri" panose="020F0502020204030204" pitchFamily="34" charset="0"/>
              </a:rPr>
              <a:t> </a:t>
            </a:r>
            <a:endParaRPr lang="en-US" dirty="0"/>
          </a:p>
        </p:txBody>
      </p:sp>
      <p:grpSp>
        <p:nvGrpSpPr>
          <p:cNvPr id="13" name="Group 12">
            <a:extLst>
              <a:ext uri="{FF2B5EF4-FFF2-40B4-BE49-F238E27FC236}">
                <a16:creationId xmlns:a16="http://schemas.microsoft.com/office/drawing/2014/main" xmlns="" id="{753E12DE-F3F5-4E0C-BBF3-5EFBA76E4B12}"/>
              </a:ext>
            </a:extLst>
          </p:cNvPr>
          <p:cNvGrpSpPr/>
          <p:nvPr/>
        </p:nvGrpSpPr>
        <p:grpSpPr>
          <a:xfrm>
            <a:off x="1397468" y="5937057"/>
            <a:ext cx="9043073" cy="807066"/>
            <a:chOff x="1397468" y="5937057"/>
            <a:chExt cx="9043073" cy="807066"/>
          </a:xfrm>
        </p:grpSpPr>
        <p:sp>
          <p:nvSpPr>
            <p:cNvPr id="14" name="Rectangle 13">
              <a:extLst>
                <a:ext uri="{FF2B5EF4-FFF2-40B4-BE49-F238E27FC236}">
                  <a16:creationId xmlns:a16="http://schemas.microsoft.com/office/drawing/2014/main" xmlns="" id="{3B63A0DD-3F34-4DB0-A258-AF3EA389936E}"/>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5">
              <a:extLst>
                <a:ext uri="{FF2B5EF4-FFF2-40B4-BE49-F238E27FC236}">
                  <a16:creationId xmlns:a16="http://schemas.microsoft.com/office/drawing/2014/main" xmlns="" id="{70FBCEC6-E6BE-4E97-B5A9-ED6E8990B8A9}"/>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21">
              <a:extLst>
                <a:ext uri="{FF2B5EF4-FFF2-40B4-BE49-F238E27FC236}">
                  <a16:creationId xmlns:a16="http://schemas.microsoft.com/office/drawing/2014/main" xmlns="" id="{905CA424-4119-4735-9C27-71D4324FA96A}"/>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23">
              <a:extLst>
                <a:ext uri="{FF2B5EF4-FFF2-40B4-BE49-F238E27FC236}">
                  <a16:creationId xmlns:a16="http://schemas.microsoft.com/office/drawing/2014/main" xmlns="" id="{2D972B31-8E00-4254-A041-AD7A64B5D254}"/>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8" name="TextBox 24">
              <a:extLst>
                <a:ext uri="{FF2B5EF4-FFF2-40B4-BE49-F238E27FC236}">
                  <a16:creationId xmlns:a16="http://schemas.microsoft.com/office/drawing/2014/main" xmlns="" id="{AE0950FC-718E-4BBF-92F5-F7C1277205E2}"/>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19" name="TextBox 26">
              <a:extLst>
                <a:ext uri="{FF2B5EF4-FFF2-40B4-BE49-F238E27FC236}">
                  <a16:creationId xmlns:a16="http://schemas.microsoft.com/office/drawing/2014/main" xmlns="" id="{329EA599-9BAA-44FA-AE4E-F607A1A6FD7B}"/>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20" name="TextBox 28">
              <a:extLst>
                <a:ext uri="{FF2B5EF4-FFF2-40B4-BE49-F238E27FC236}">
                  <a16:creationId xmlns:a16="http://schemas.microsoft.com/office/drawing/2014/main" xmlns="" id="{68B74D16-F835-4131-9046-1EA3EA4E2004}"/>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21" name="TextBox 30">
              <a:extLst>
                <a:ext uri="{FF2B5EF4-FFF2-40B4-BE49-F238E27FC236}">
                  <a16:creationId xmlns:a16="http://schemas.microsoft.com/office/drawing/2014/main" xmlns="" id="{A9AB6B18-97E0-478D-A83E-FC2285EDC882}"/>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22" name="TextBox 32">
              <a:extLst>
                <a:ext uri="{FF2B5EF4-FFF2-40B4-BE49-F238E27FC236}">
                  <a16:creationId xmlns:a16="http://schemas.microsoft.com/office/drawing/2014/main" xmlns="" id="{96582E47-E863-4C86-8BE0-088989CEC0B4}"/>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23" name="Straight Arrow Connector 3">
              <a:extLst>
                <a:ext uri="{FF2B5EF4-FFF2-40B4-BE49-F238E27FC236}">
                  <a16:creationId xmlns:a16="http://schemas.microsoft.com/office/drawing/2014/main" xmlns="" id="{ADAA4873-DBB0-42A2-BBA0-B3A6542D9C44}"/>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xmlns="" id="{40E09B85-A5D4-4627-961F-489375F3EB21}"/>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5" name="TextBox 30">
              <a:extLst>
                <a:ext uri="{FF2B5EF4-FFF2-40B4-BE49-F238E27FC236}">
                  <a16:creationId xmlns:a16="http://schemas.microsoft.com/office/drawing/2014/main" xmlns="" id="{26A9148F-FF27-42B8-BA99-B6DCE60DFDE8}"/>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26" name="TextBox 24">
              <a:extLst>
                <a:ext uri="{FF2B5EF4-FFF2-40B4-BE49-F238E27FC236}">
                  <a16:creationId xmlns:a16="http://schemas.microsoft.com/office/drawing/2014/main" xmlns="" id="{B1407087-AEE7-4B1A-A58F-829D6DB5AD3B}"/>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27" name="Straight Arrow Connector 3">
              <a:extLst>
                <a:ext uri="{FF2B5EF4-FFF2-40B4-BE49-F238E27FC236}">
                  <a16:creationId xmlns:a16="http://schemas.microsoft.com/office/drawing/2014/main" xmlns="" id="{19BCD096-E9DB-4F63-A298-4093C5E3C753}"/>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xmlns="" id="{2C91B884-2604-4576-98C5-5BEBABC127B2}"/>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29" name="Straight Arrow Connector 3">
              <a:extLst>
                <a:ext uri="{FF2B5EF4-FFF2-40B4-BE49-F238E27FC236}">
                  <a16:creationId xmlns:a16="http://schemas.microsoft.com/office/drawing/2014/main" xmlns="" id="{8CE718B7-24B1-4398-B65C-4D9E4ACFF7C4}"/>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3">
              <a:extLst>
                <a:ext uri="{FF2B5EF4-FFF2-40B4-BE49-F238E27FC236}">
                  <a16:creationId xmlns:a16="http://schemas.microsoft.com/office/drawing/2014/main" xmlns="" id="{9661EE96-53DB-4C62-9007-2EBCAABD190B}"/>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1" name="Straight Arrow Connector 3">
              <a:extLst>
                <a:ext uri="{FF2B5EF4-FFF2-40B4-BE49-F238E27FC236}">
                  <a16:creationId xmlns:a16="http://schemas.microsoft.com/office/drawing/2014/main" xmlns="" id="{D183E90F-D849-4CA9-A871-F273D50EDBBA}"/>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xmlns="" id="{0305C75A-EE8F-47A5-847E-F8A93D23A2AC}"/>
                </a:ext>
              </a:extLst>
            </p:cNvPr>
            <p:cNvSpPr txBox="1"/>
            <p:nvPr/>
          </p:nvSpPr>
          <p:spPr>
            <a:xfrm>
              <a:off x="5013407" y="5937057"/>
              <a:ext cx="851467" cy="400110"/>
            </a:xfrm>
            <a:prstGeom prst="rect">
              <a:avLst/>
            </a:prstGeom>
            <a:noFill/>
          </p:spPr>
          <p:txBody>
            <a:bodyPr wrap="square" rtlCol="0">
              <a:spAutoFit/>
            </a:bodyPr>
            <a:lstStyle/>
            <a:p>
              <a:pPr algn="ctr"/>
              <a:r>
                <a:rPr lang="en-US" sz="1000" dirty="0">
                  <a:solidFill>
                    <a:srgbClr val="FF0000"/>
                  </a:solidFill>
                </a:rPr>
                <a:t>Visual Examination</a:t>
              </a:r>
            </a:p>
          </p:txBody>
        </p:sp>
        <p:cxnSp>
          <p:nvCxnSpPr>
            <p:cNvPr id="33" name="Straight Arrow Connector 3">
              <a:extLst>
                <a:ext uri="{FF2B5EF4-FFF2-40B4-BE49-F238E27FC236}">
                  <a16:creationId xmlns:a16="http://schemas.microsoft.com/office/drawing/2014/main" xmlns="" id="{B3F65799-6B97-4284-86E3-B90C3120CBA3}"/>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xmlns="" id="{C0B8AA38-BEB0-45A5-9A65-C3F17A22EA47}"/>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
        <p:nvSpPr>
          <p:cNvPr id="2" name="TextBox 1"/>
          <p:cNvSpPr txBox="1"/>
          <p:nvPr/>
        </p:nvSpPr>
        <p:spPr>
          <a:xfrm>
            <a:off x="9728127" y="5181600"/>
            <a:ext cx="1930473" cy="369332"/>
          </a:xfrm>
          <a:prstGeom prst="rect">
            <a:avLst/>
          </a:prstGeom>
          <a:noFill/>
        </p:spPr>
        <p:txBody>
          <a:bodyPr wrap="square" rtlCol="0">
            <a:spAutoFit/>
          </a:bodyPr>
          <a:lstStyle/>
          <a:p>
            <a:r>
              <a:rPr lang="en-US" dirty="0"/>
              <a:t>Fig. 967</a:t>
            </a:r>
          </a:p>
        </p:txBody>
      </p:sp>
      <p:sp>
        <p:nvSpPr>
          <p:cNvPr id="3" name="TextBox 2"/>
          <p:cNvSpPr txBox="1"/>
          <p:nvPr/>
        </p:nvSpPr>
        <p:spPr>
          <a:xfrm>
            <a:off x="2623947" y="750332"/>
            <a:ext cx="1186053" cy="369332"/>
          </a:xfrm>
          <a:prstGeom prst="rect">
            <a:avLst/>
          </a:prstGeom>
          <a:noFill/>
        </p:spPr>
        <p:txBody>
          <a:bodyPr wrap="square" rtlCol="0">
            <a:spAutoFit/>
          </a:bodyPr>
          <a:lstStyle/>
          <a:p>
            <a:r>
              <a:rPr lang="en-US" dirty="0"/>
              <a:t>Fig 974</a:t>
            </a:r>
          </a:p>
        </p:txBody>
      </p:sp>
      <p:sp>
        <p:nvSpPr>
          <p:cNvPr id="4" name="TextBox 3"/>
          <p:cNvSpPr txBox="1"/>
          <p:nvPr/>
        </p:nvSpPr>
        <p:spPr>
          <a:xfrm>
            <a:off x="6810869" y="934998"/>
            <a:ext cx="1266331" cy="369332"/>
          </a:xfrm>
          <a:prstGeom prst="rect">
            <a:avLst/>
          </a:prstGeom>
          <a:noFill/>
        </p:spPr>
        <p:txBody>
          <a:bodyPr wrap="square" rtlCol="0">
            <a:spAutoFit/>
          </a:bodyPr>
          <a:lstStyle/>
          <a:p>
            <a:r>
              <a:rPr lang="en-US" dirty="0"/>
              <a:t>Fig. 973</a:t>
            </a:r>
          </a:p>
        </p:txBody>
      </p:sp>
    </p:spTree>
    <p:extLst>
      <p:ext uri="{BB962C8B-B14F-4D97-AF65-F5344CB8AC3E}">
        <p14:creationId xmlns:p14="http://schemas.microsoft.com/office/powerpoint/2010/main" val="2761746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B502883B-9F53-4C4F-AE15-04B5A097E5FE}"/>
              </a:ext>
            </a:extLst>
          </p:cNvPr>
          <p:cNvGrpSpPr/>
          <p:nvPr/>
        </p:nvGrpSpPr>
        <p:grpSpPr>
          <a:xfrm>
            <a:off x="8879859" y="829805"/>
            <a:ext cx="3388341" cy="3200921"/>
            <a:chOff x="6774982" y="3429000"/>
            <a:chExt cx="3200131" cy="3039796"/>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774982" y="3429000"/>
              <a:ext cx="3200131" cy="3039796"/>
            </a:xfrm>
            <a:prstGeom prst="rect">
              <a:avLst/>
            </a:prstGeom>
            <a:noFill/>
          </p:spPr>
        </p:pic>
        <p:sp>
          <p:nvSpPr>
            <p:cNvPr id="2" name="Oval 1"/>
            <p:cNvSpPr/>
            <p:nvPr/>
          </p:nvSpPr>
          <p:spPr>
            <a:xfrm>
              <a:off x="8375046" y="4800600"/>
              <a:ext cx="921354" cy="1066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2860D8BA-6632-4396-8AA3-7E3FF2747F8F}"/>
              </a:ext>
            </a:extLst>
          </p:cNvPr>
          <p:cNvGrpSpPr/>
          <p:nvPr/>
        </p:nvGrpSpPr>
        <p:grpSpPr>
          <a:xfrm>
            <a:off x="4936323" y="846367"/>
            <a:ext cx="3826677" cy="3188898"/>
            <a:chOff x="6858000" y="228600"/>
            <a:chExt cx="3429000" cy="2857500"/>
          </a:xfrm>
        </p:grpSpPr>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6858000" y="228600"/>
              <a:ext cx="3429000" cy="2857500"/>
            </a:xfrm>
            <a:prstGeom prst="rect">
              <a:avLst/>
            </a:prstGeom>
            <a:noFill/>
            <a:ln>
              <a:solidFill>
                <a:schemeClr val="bg1"/>
              </a:solidFill>
            </a:ln>
          </p:spPr>
        </p:pic>
        <p:sp>
          <p:nvSpPr>
            <p:cNvPr id="8" name="Oval 7"/>
            <p:cNvSpPr/>
            <p:nvPr/>
          </p:nvSpPr>
          <p:spPr>
            <a:xfrm flipH="1">
              <a:off x="8320319" y="1066800"/>
              <a:ext cx="671280" cy="106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pSp>
      <p:sp>
        <p:nvSpPr>
          <p:cNvPr id="11" name="Rectangle 10">
            <a:extLst>
              <a:ext uri="{FF2B5EF4-FFF2-40B4-BE49-F238E27FC236}">
                <a16:creationId xmlns:a16="http://schemas.microsoft.com/office/drawing/2014/main" xmlns="" id="{7665644E-5310-4161-8EB0-15C043C3C663}"/>
              </a:ext>
            </a:extLst>
          </p:cNvPr>
          <p:cNvSpPr/>
          <p:nvPr/>
        </p:nvSpPr>
        <p:spPr>
          <a:xfrm>
            <a:off x="253234" y="4431017"/>
            <a:ext cx="11926409" cy="1347805"/>
          </a:xfrm>
          <a:prstGeom prst="rect">
            <a:avLst/>
          </a:prstGeom>
        </p:spPr>
        <p:txBody>
          <a:bodyPr wrap="square">
            <a:spAutoFit/>
          </a:bodyPr>
          <a:lstStyle/>
          <a:p>
            <a:pPr>
              <a:lnSpc>
                <a:spcPct val="115000"/>
              </a:lnSpc>
            </a:pPr>
            <a:r>
              <a:rPr lang="en-US" dirty="0">
                <a:latin typeface="Calibri" panose="020F0502020204030204" pitchFamily="34" charset="0"/>
                <a:ea typeface="Calibri" panose="020F0502020204030204" pitchFamily="34" charset="0"/>
                <a:cs typeface="Calibri" panose="020F0502020204030204" pitchFamily="34" charset="0"/>
              </a:rPr>
              <a:t>Discrete areas display quite visible tool marks made after casting.  Dense clusters of punch marks mar the top of the Indian’s head and his back, as well as on the rear of the horse. File marks as well were detected on the top of the horse’s rear. The tooling on the back of the Indian and file marks on the horse’s rump correspond to the exact location of the large sprue attachments illustrated in the </a:t>
            </a:r>
            <a:r>
              <a:rPr lang="en-US" i="1" dirty="0">
                <a:latin typeface="Calibri" panose="020F0502020204030204" pitchFamily="34" charset="0"/>
                <a:ea typeface="Calibri" panose="020F0502020204030204" pitchFamily="34" charset="0"/>
                <a:cs typeface="Calibri" panose="020F0502020204030204" pitchFamily="34" charset="0"/>
              </a:rPr>
              <a:t>American Machinist</a:t>
            </a:r>
            <a:r>
              <a:rPr lang="en-US" dirty="0">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xmlns="" id="{638AE645-20AB-4709-BC4F-59BE35CFD592}"/>
              </a:ext>
            </a:extLst>
          </p:cNvPr>
          <p:cNvSpPr/>
          <p:nvPr/>
        </p:nvSpPr>
        <p:spPr>
          <a:xfrm>
            <a:off x="98854" y="273026"/>
            <a:ext cx="5082746" cy="369332"/>
          </a:xfrm>
          <a:prstGeom prst="rect">
            <a:avLst/>
          </a:prstGeom>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Visual examination – evidence of the casting </a:t>
            </a:r>
            <a:r>
              <a:rPr lang="en-US" dirty="0">
                <a:latin typeface="Calibri" panose="020F0502020204030204" pitchFamily="34" charset="0"/>
                <a:ea typeface="Calibri" panose="020F0502020204030204" pitchFamily="34" charset="0"/>
                <a:cs typeface="Calibri" panose="020F0502020204030204" pitchFamily="34" charset="0"/>
              </a:rPr>
              <a:t> </a:t>
            </a:r>
            <a:endParaRPr lang="en-US" dirty="0"/>
          </a:p>
        </p:txBody>
      </p:sp>
      <p:grpSp>
        <p:nvGrpSpPr>
          <p:cNvPr id="13" name="Group 12">
            <a:extLst>
              <a:ext uri="{FF2B5EF4-FFF2-40B4-BE49-F238E27FC236}">
                <a16:creationId xmlns:a16="http://schemas.microsoft.com/office/drawing/2014/main" xmlns="" id="{67655261-B167-45E7-AA6E-5BD54A41E5D2}"/>
              </a:ext>
            </a:extLst>
          </p:cNvPr>
          <p:cNvGrpSpPr/>
          <p:nvPr/>
        </p:nvGrpSpPr>
        <p:grpSpPr>
          <a:xfrm>
            <a:off x="42333" y="832223"/>
            <a:ext cx="4709761" cy="3434977"/>
            <a:chOff x="3429001" y="533400"/>
            <a:chExt cx="6799346" cy="4958977"/>
          </a:xfrm>
        </p:grpSpPr>
        <p:pic>
          <p:nvPicPr>
            <p:cNvPr id="14" name="Picture 2">
              <a:extLst>
                <a:ext uri="{FF2B5EF4-FFF2-40B4-BE49-F238E27FC236}">
                  <a16:creationId xmlns:a16="http://schemas.microsoft.com/office/drawing/2014/main" xmlns="" id="{011F65B5-2603-4166-82AD-94918903C85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034" t="21731" r="16286" b="2123"/>
            <a:stretch/>
          </p:blipFill>
          <p:spPr bwMode="auto">
            <a:xfrm>
              <a:off x="3429001" y="533400"/>
              <a:ext cx="6799346" cy="495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xmlns="" id="{28EAAD8A-A8D0-424F-974B-26A788F950F1}"/>
                </a:ext>
              </a:extLst>
            </p:cNvPr>
            <p:cNvSpPr txBox="1"/>
            <p:nvPr/>
          </p:nvSpPr>
          <p:spPr>
            <a:xfrm>
              <a:off x="8534398" y="2448700"/>
              <a:ext cx="1693947" cy="1021955"/>
            </a:xfrm>
            <a:prstGeom prst="rect">
              <a:avLst/>
            </a:prstGeom>
            <a:noFill/>
          </p:spPr>
          <p:txBody>
            <a:bodyPr wrap="square" rtlCol="0">
              <a:spAutoFit/>
            </a:bodyPr>
            <a:lstStyle/>
            <a:p>
              <a:r>
                <a:rPr lang="en-US" sz="1000" dirty="0"/>
                <a:t>Metal sprue created in channel by introduction of molten metal. </a:t>
              </a:r>
            </a:p>
          </p:txBody>
        </p:sp>
        <p:cxnSp>
          <p:nvCxnSpPr>
            <p:cNvPr id="16" name="Straight Arrow Connector 15">
              <a:extLst>
                <a:ext uri="{FF2B5EF4-FFF2-40B4-BE49-F238E27FC236}">
                  <a16:creationId xmlns:a16="http://schemas.microsoft.com/office/drawing/2014/main" xmlns="" id="{B2028F3E-C70C-4869-9F4C-1C6263F29558}"/>
                </a:ext>
              </a:extLst>
            </p:cNvPr>
            <p:cNvCxnSpPr/>
            <p:nvPr/>
          </p:nvCxnSpPr>
          <p:spPr>
            <a:xfrm flipH="1" flipV="1">
              <a:off x="9182100" y="2055531"/>
              <a:ext cx="76200" cy="37070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46BA38E2-0178-4AFD-B96D-9F67D60F8231}"/>
                </a:ext>
              </a:extLst>
            </p:cNvPr>
            <p:cNvSpPr txBox="1"/>
            <p:nvPr/>
          </p:nvSpPr>
          <p:spPr>
            <a:xfrm>
              <a:off x="8081188" y="4267200"/>
              <a:ext cx="1777155" cy="799791"/>
            </a:xfrm>
            <a:prstGeom prst="rect">
              <a:avLst/>
            </a:prstGeom>
            <a:noFill/>
          </p:spPr>
          <p:txBody>
            <a:bodyPr wrap="square" rtlCol="0">
              <a:spAutoFit/>
            </a:bodyPr>
            <a:lstStyle/>
            <a:p>
              <a:r>
                <a:rPr lang="en-US" sz="1000" dirty="0"/>
                <a:t>Screws locked into metal for base attachment</a:t>
              </a:r>
            </a:p>
          </p:txBody>
        </p:sp>
        <p:cxnSp>
          <p:nvCxnSpPr>
            <p:cNvPr id="18" name="Straight Arrow Connector 17">
              <a:extLst>
                <a:ext uri="{FF2B5EF4-FFF2-40B4-BE49-F238E27FC236}">
                  <a16:creationId xmlns:a16="http://schemas.microsoft.com/office/drawing/2014/main" xmlns="" id="{4FCB3D1D-AC7A-44CB-9342-7355975CD7C5}"/>
                </a:ext>
              </a:extLst>
            </p:cNvPr>
            <p:cNvCxnSpPr>
              <a:cxnSpLocks/>
            </p:cNvCxnSpPr>
            <p:nvPr/>
          </p:nvCxnSpPr>
          <p:spPr>
            <a:xfrm flipH="1">
              <a:off x="7467602" y="4461265"/>
              <a:ext cx="613586" cy="22143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3FE184C3-70E3-473E-90D6-8258953B5B49}"/>
                </a:ext>
              </a:extLst>
            </p:cNvPr>
            <p:cNvCxnSpPr>
              <a:cxnSpLocks/>
            </p:cNvCxnSpPr>
            <p:nvPr/>
          </p:nvCxnSpPr>
          <p:spPr>
            <a:xfrm flipH="1" flipV="1">
              <a:off x="7627308" y="3352800"/>
              <a:ext cx="453880" cy="18139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22DDEA67-192D-4CF8-9985-BE032EFB886B}"/>
                </a:ext>
              </a:extLst>
            </p:cNvPr>
            <p:cNvSpPr txBox="1"/>
            <p:nvPr/>
          </p:nvSpPr>
          <p:spPr>
            <a:xfrm>
              <a:off x="7988211" y="3402230"/>
              <a:ext cx="1104901" cy="355462"/>
            </a:xfrm>
            <a:prstGeom prst="rect">
              <a:avLst/>
            </a:prstGeom>
            <a:noFill/>
          </p:spPr>
          <p:txBody>
            <a:bodyPr wrap="square" rtlCol="0">
              <a:spAutoFit/>
            </a:bodyPr>
            <a:lstStyle/>
            <a:p>
              <a:r>
                <a:rPr lang="en-US" sz="1000" dirty="0"/>
                <a:t>Core vent</a:t>
              </a:r>
            </a:p>
          </p:txBody>
        </p:sp>
      </p:grpSp>
      <p:grpSp>
        <p:nvGrpSpPr>
          <p:cNvPr id="23" name="Group 22">
            <a:extLst>
              <a:ext uri="{FF2B5EF4-FFF2-40B4-BE49-F238E27FC236}">
                <a16:creationId xmlns:a16="http://schemas.microsoft.com/office/drawing/2014/main" xmlns="" id="{73C38EBB-E71C-49A2-A94A-1520522EDB5F}"/>
              </a:ext>
            </a:extLst>
          </p:cNvPr>
          <p:cNvGrpSpPr/>
          <p:nvPr/>
        </p:nvGrpSpPr>
        <p:grpSpPr>
          <a:xfrm>
            <a:off x="1397468" y="5937057"/>
            <a:ext cx="9043073" cy="807066"/>
            <a:chOff x="1397468" y="5937057"/>
            <a:chExt cx="9043073" cy="807066"/>
          </a:xfrm>
        </p:grpSpPr>
        <p:sp>
          <p:nvSpPr>
            <p:cNvPr id="24" name="Rectangle 23">
              <a:extLst>
                <a:ext uri="{FF2B5EF4-FFF2-40B4-BE49-F238E27FC236}">
                  <a16:creationId xmlns:a16="http://schemas.microsoft.com/office/drawing/2014/main" xmlns="" id="{8E336ECF-F92D-4077-8B0D-E23D52792F21}"/>
                </a:ext>
              </a:extLst>
            </p:cNvPr>
            <p:cNvSpPr/>
            <p:nvPr/>
          </p:nvSpPr>
          <p:spPr>
            <a:xfrm flipV="1">
              <a:off x="1656074" y="6509377"/>
              <a:ext cx="8396195" cy="63868"/>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15">
              <a:extLst>
                <a:ext uri="{FF2B5EF4-FFF2-40B4-BE49-F238E27FC236}">
                  <a16:creationId xmlns:a16="http://schemas.microsoft.com/office/drawing/2014/main" xmlns="" id="{9C7B021C-3645-4424-B90A-BAA74B7F19CA}"/>
                </a:ext>
              </a:extLst>
            </p:cNvPr>
            <p:cNvCxnSpPr/>
            <p:nvPr/>
          </p:nvCxnSpPr>
          <p:spPr>
            <a:xfrm>
              <a:off x="2629763" y="639769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21">
              <a:extLst>
                <a:ext uri="{FF2B5EF4-FFF2-40B4-BE49-F238E27FC236}">
                  <a16:creationId xmlns:a16="http://schemas.microsoft.com/office/drawing/2014/main" xmlns="" id="{AF78253D-4668-4EF9-BEA1-01844EE230C1}"/>
                </a:ext>
              </a:extLst>
            </p:cNvPr>
            <p:cNvCxnSpPr/>
            <p:nvPr/>
          </p:nvCxnSpPr>
          <p:spPr>
            <a:xfrm>
              <a:off x="8248726" y="6421236"/>
              <a:ext cx="2223"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3">
              <a:extLst>
                <a:ext uri="{FF2B5EF4-FFF2-40B4-BE49-F238E27FC236}">
                  <a16:creationId xmlns:a16="http://schemas.microsoft.com/office/drawing/2014/main" xmlns="" id="{C6F40C2C-9924-49E6-A5B7-4FB788349113}"/>
                </a:ext>
              </a:extLst>
            </p:cNvPr>
            <p:cNvCxnSpPr/>
            <p:nvPr/>
          </p:nvCxnSpPr>
          <p:spPr>
            <a:xfrm>
              <a:off x="9275983" y="641608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8" name="TextBox 24">
              <a:extLst>
                <a:ext uri="{FF2B5EF4-FFF2-40B4-BE49-F238E27FC236}">
                  <a16:creationId xmlns:a16="http://schemas.microsoft.com/office/drawing/2014/main" xmlns="" id="{9203E2D8-3BAD-4909-8FF0-FDF8BC71EAE9}"/>
                </a:ext>
              </a:extLst>
            </p:cNvPr>
            <p:cNvSpPr txBox="1"/>
            <p:nvPr/>
          </p:nvSpPr>
          <p:spPr>
            <a:xfrm>
              <a:off x="2189165" y="6090160"/>
              <a:ext cx="869565" cy="246221"/>
            </a:xfrm>
            <a:prstGeom prst="rect">
              <a:avLst/>
            </a:prstGeom>
          </p:spPr>
          <p:txBody>
            <a:bodyPr wrap="square" rtlCol="0">
              <a:spAutoFit/>
            </a:bodyPr>
            <a:lstStyle/>
            <a:p>
              <a:pPr algn="ctr"/>
              <a:r>
                <a:rPr lang="en-US" sz="1000" dirty="0"/>
                <a:t>Context</a:t>
              </a:r>
            </a:p>
          </p:txBody>
        </p:sp>
        <p:sp>
          <p:nvSpPr>
            <p:cNvPr id="29" name="TextBox 26">
              <a:extLst>
                <a:ext uri="{FF2B5EF4-FFF2-40B4-BE49-F238E27FC236}">
                  <a16:creationId xmlns:a16="http://schemas.microsoft.com/office/drawing/2014/main" xmlns="" id="{84A2B751-FC2F-4A88-8E0E-29AE63738453}"/>
                </a:ext>
              </a:extLst>
            </p:cNvPr>
            <p:cNvSpPr txBox="1"/>
            <p:nvPr/>
          </p:nvSpPr>
          <p:spPr>
            <a:xfrm>
              <a:off x="5857973" y="6071595"/>
              <a:ext cx="952896" cy="246221"/>
            </a:xfrm>
            <a:prstGeom prst="rect">
              <a:avLst/>
            </a:prstGeom>
          </p:spPr>
          <p:txBody>
            <a:bodyPr wrap="square" rtlCol="0">
              <a:spAutoFit/>
            </a:bodyPr>
            <a:lstStyle/>
            <a:p>
              <a:pPr algn="ctr"/>
              <a:r>
                <a:rPr lang="en-US" sz="1000" dirty="0"/>
                <a:t>Radiography</a:t>
              </a:r>
            </a:p>
          </p:txBody>
        </p:sp>
        <p:sp>
          <p:nvSpPr>
            <p:cNvPr id="30" name="TextBox 28">
              <a:extLst>
                <a:ext uri="{FF2B5EF4-FFF2-40B4-BE49-F238E27FC236}">
                  <a16:creationId xmlns:a16="http://schemas.microsoft.com/office/drawing/2014/main" xmlns="" id="{C4EB73F7-EFDE-40B3-8062-59EE129EE01E}"/>
                </a:ext>
              </a:extLst>
            </p:cNvPr>
            <p:cNvSpPr txBox="1"/>
            <p:nvPr/>
          </p:nvSpPr>
          <p:spPr>
            <a:xfrm>
              <a:off x="6763640" y="5953685"/>
              <a:ext cx="808166" cy="400110"/>
            </a:xfrm>
            <a:prstGeom prst="rect">
              <a:avLst/>
            </a:prstGeom>
          </p:spPr>
          <p:txBody>
            <a:bodyPr wrap="square" rtlCol="0">
              <a:spAutoFit/>
            </a:bodyPr>
            <a:lstStyle/>
            <a:p>
              <a:pPr algn="ctr"/>
              <a:r>
                <a:rPr lang="en-US" sz="1000" dirty="0">
                  <a:solidFill>
                    <a:srgbClr val="000000"/>
                  </a:solidFill>
                  <a:latin typeface="Calibri"/>
                </a:rPr>
                <a:t>Summary of findings... </a:t>
              </a:r>
            </a:p>
          </p:txBody>
        </p:sp>
        <p:sp>
          <p:nvSpPr>
            <p:cNvPr id="31" name="TextBox 30">
              <a:extLst>
                <a:ext uri="{FF2B5EF4-FFF2-40B4-BE49-F238E27FC236}">
                  <a16:creationId xmlns:a16="http://schemas.microsoft.com/office/drawing/2014/main" xmlns="" id="{3FD21CAE-7579-44D7-90C1-8CC9BC03349C}"/>
                </a:ext>
              </a:extLst>
            </p:cNvPr>
            <p:cNvSpPr txBox="1"/>
            <p:nvPr/>
          </p:nvSpPr>
          <p:spPr>
            <a:xfrm>
              <a:off x="7567427" y="6028577"/>
              <a:ext cx="1352764" cy="400110"/>
            </a:xfrm>
            <a:prstGeom prst="rect">
              <a:avLst/>
            </a:prstGeom>
          </p:spPr>
          <p:txBody>
            <a:bodyPr rtlCol="0">
              <a:spAutoFit/>
            </a:bodyPr>
            <a:lstStyle/>
            <a:p>
              <a:pPr algn="ctr"/>
              <a:r>
                <a:rPr lang="en-US" sz="1000" dirty="0">
                  <a:solidFill>
                    <a:srgbClr val="000000"/>
                  </a:solidFill>
                  <a:latin typeface="Calibri"/>
                </a:rPr>
                <a:t>Synopsis of  technical parameters</a:t>
              </a:r>
            </a:p>
          </p:txBody>
        </p:sp>
        <p:sp>
          <p:nvSpPr>
            <p:cNvPr id="32" name="TextBox 32">
              <a:extLst>
                <a:ext uri="{FF2B5EF4-FFF2-40B4-BE49-F238E27FC236}">
                  <a16:creationId xmlns:a16="http://schemas.microsoft.com/office/drawing/2014/main" xmlns="" id="{3A09E36B-F582-47FD-BE74-DB8A6D3BA6FA}"/>
                </a:ext>
              </a:extLst>
            </p:cNvPr>
            <p:cNvSpPr txBox="1"/>
            <p:nvPr/>
          </p:nvSpPr>
          <p:spPr>
            <a:xfrm>
              <a:off x="9698845" y="6028577"/>
              <a:ext cx="741696" cy="400110"/>
            </a:xfrm>
            <a:prstGeom prst="rect">
              <a:avLst/>
            </a:prstGeom>
          </p:spPr>
          <p:txBody>
            <a:bodyPr wrap="square" rtlCol="0">
              <a:spAutoFit/>
            </a:bodyPr>
            <a:lstStyle/>
            <a:p>
              <a:pPr algn="ctr"/>
              <a:r>
                <a:rPr lang="en-US" sz="1000" dirty="0"/>
                <a:t>Further Resources</a:t>
              </a:r>
            </a:p>
          </p:txBody>
        </p:sp>
        <p:cxnSp>
          <p:nvCxnSpPr>
            <p:cNvPr id="33" name="Straight Arrow Connector 3">
              <a:extLst>
                <a:ext uri="{FF2B5EF4-FFF2-40B4-BE49-F238E27FC236}">
                  <a16:creationId xmlns:a16="http://schemas.microsoft.com/office/drawing/2014/main" xmlns="" id="{02281437-8E12-481A-AAB4-BE2209B78C3D}"/>
                </a:ext>
              </a:extLst>
            </p:cNvPr>
            <p:cNvCxnSpPr/>
            <p:nvPr/>
          </p:nvCxnSpPr>
          <p:spPr>
            <a:xfrm>
              <a:off x="5384045" y="641584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23">
              <a:extLst>
                <a:ext uri="{FF2B5EF4-FFF2-40B4-BE49-F238E27FC236}">
                  <a16:creationId xmlns:a16="http://schemas.microsoft.com/office/drawing/2014/main" xmlns="" id="{DD5F0341-1F6F-4F85-BCF2-29B6C278A159}"/>
                </a:ext>
              </a:extLst>
            </p:cNvPr>
            <p:cNvCxnSpPr/>
            <p:nvPr/>
          </p:nvCxnSpPr>
          <p:spPr>
            <a:xfrm>
              <a:off x="10070809" y="640776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5" name="TextBox 30">
              <a:extLst>
                <a:ext uri="{FF2B5EF4-FFF2-40B4-BE49-F238E27FC236}">
                  <a16:creationId xmlns:a16="http://schemas.microsoft.com/office/drawing/2014/main" xmlns="" id="{3052ED63-CF1F-4013-9446-782F3D586753}"/>
                </a:ext>
              </a:extLst>
            </p:cNvPr>
            <p:cNvSpPr txBox="1"/>
            <p:nvPr/>
          </p:nvSpPr>
          <p:spPr>
            <a:xfrm>
              <a:off x="8857456" y="6038598"/>
              <a:ext cx="870671" cy="400110"/>
            </a:xfrm>
            <a:prstGeom prst="rect">
              <a:avLst/>
            </a:prstGeom>
          </p:spPr>
          <p:txBody>
            <a:bodyPr wrap="square" rtlCol="0">
              <a:spAutoFit/>
            </a:bodyPr>
            <a:lstStyle/>
            <a:p>
              <a:pPr algn="ctr"/>
              <a:r>
                <a:rPr lang="en-US" sz="1000" dirty="0">
                  <a:latin typeface="Calibri"/>
                </a:rPr>
                <a:t>Further questions</a:t>
              </a:r>
            </a:p>
          </p:txBody>
        </p:sp>
        <p:sp>
          <p:nvSpPr>
            <p:cNvPr id="36" name="TextBox 24">
              <a:extLst>
                <a:ext uri="{FF2B5EF4-FFF2-40B4-BE49-F238E27FC236}">
                  <a16:creationId xmlns:a16="http://schemas.microsoft.com/office/drawing/2014/main" xmlns="" id="{27DDC380-DA88-4610-AD0E-22B14537F198}"/>
                </a:ext>
              </a:extLst>
            </p:cNvPr>
            <p:cNvSpPr txBox="1"/>
            <p:nvPr/>
          </p:nvSpPr>
          <p:spPr>
            <a:xfrm>
              <a:off x="1397468" y="6053548"/>
              <a:ext cx="588582" cy="246221"/>
            </a:xfrm>
            <a:prstGeom prst="rect">
              <a:avLst/>
            </a:prstGeom>
          </p:spPr>
          <p:txBody>
            <a:bodyPr wrap="square" rtlCol="0">
              <a:spAutoFit/>
            </a:bodyPr>
            <a:lstStyle/>
            <a:p>
              <a:pPr algn="ctr"/>
              <a:r>
                <a:rPr lang="en-US" sz="1000" dirty="0"/>
                <a:t>Home</a:t>
              </a:r>
            </a:p>
          </p:txBody>
        </p:sp>
        <p:cxnSp>
          <p:nvCxnSpPr>
            <p:cNvPr id="37" name="Straight Arrow Connector 3">
              <a:extLst>
                <a:ext uri="{FF2B5EF4-FFF2-40B4-BE49-F238E27FC236}">
                  <a16:creationId xmlns:a16="http://schemas.microsoft.com/office/drawing/2014/main" xmlns="" id="{3AB52218-E555-4F38-A522-9BA8FCE3E28E}"/>
                </a:ext>
              </a:extLst>
            </p:cNvPr>
            <p:cNvCxnSpPr/>
            <p:nvPr/>
          </p:nvCxnSpPr>
          <p:spPr>
            <a:xfrm>
              <a:off x="7218173" y="6442371"/>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xmlns="" id="{98650DD4-EFEE-44CE-A9DA-FF8FCEDAEFC8}"/>
                </a:ext>
              </a:extLst>
            </p:cNvPr>
            <p:cNvSpPr txBox="1"/>
            <p:nvPr/>
          </p:nvSpPr>
          <p:spPr>
            <a:xfrm>
              <a:off x="3153058" y="5965858"/>
              <a:ext cx="851467" cy="400110"/>
            </a:xfrm>
            <a:prstGeom prst="rect">
              <a:avLst/>
            </a:prstGeom>
            <a:noFill/>
          </p:spPr>
          <p:txBody>
            <a:bodyPr wrap="square" rtlCol="0">
              <a:spAutoFit/>
            </a:bodyPr>
            <a:lstStyle/>
            <a:p>
              <a:pPr algn="ctr"/>
              <a:r>
                <a:rPr lang="en-US" sz="1000" dirty="0"/>
                <a:t>Main Questions</a:t>
              </a:r>
            </a:p>
          </p:txBody>
        </p:sp>
        <p:cxnSp>
          <p:nvCxnSpPr>
            <p:cNvPr id="39" name="Straight Arrow Connector 3">
              <a:extLst>
                <a:ext uri="{FF2B5EF4-FFF2-40B4-BE49-F238E27FC236}">
                  <a16:creationId xmlns:a16="http://schemas.microsoft.com/office/drawing/2014/main" xmlns="" id="{81952DAD-AB7D-4DBF-AB6F-821F721A3F25}"/>
                </a:ext>
              </a:extLst>
            </p:cNvPr>
            <p:cNvCxnSpPr/>
            <p:nvPr/>
          </p:nvCxnSpPr>
          <p:spPr>
            <a:xfrm>
              <a:off x="3549917" y="6406314"/>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
              <a:extLst>
                <a:ext uri="{FF2B5EF4-FFF2-40B4-BE49-F238E27FC236}">
                  <a16:creationId xmlns:a16="http://schemas.microsoft.com/office/drawing/2014/main" xmlns="" id="{391130E0-DECC-4BD5-AA72-774B0AF253B0}"/>
                </a:ext>
              </a:extLst>
            </p:cNvPr>
            <p:cNvCxnSpPr/>
            <p:nvPr/>
          </p:nvCxnSpPr>
          <p:spPr>
            <a:xfrm>
              <a:off x="4495029" y="6402217"/>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3">
              <a:extLst>
                <a:ext uri="{FF2B5EF4-FFF2-40B4-BE49-F238E27FC236}">
                  <a16:creationId xmlns:a16="http://schemas.microsoft.com/office/drawing/2014/main" xmlns="" id="{700F1F0A-7850-4250-BA43-D1CD0CA26AD0}"/>
                </a:ext>
              </a:extLst>
            </p:cNvPr>
            <p:cNvCxnSpPr/>
            <p:nvPr/>
          </p:nvCxnSpPr>
          <p:spPr>
            <a:xfrm>
              <a:off x="6334421" y="6425258"/>
              <a:ext cx="3090" cy="301752"/>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xmlns="" id="{5A2F725E-3B1D-47CC-930B-5703693155CD}"/>
                </a:ext>
              </a:extLst>
            </p:cNvPr>
            <p:cNvSpPr txBox="1"/>
            <p:nvPr/>
          </p:nvSpPr>
          <p:spPr>
            <a:xfrm>
              <a:off x="5013407" y="5937057"/>
              <a:ext cx="851467" cy="400110"/>
            </a:xfrm>
            <a:prstGeom prst="rect">
              <a:avLst/>
            </a:prstGeom>
            <a:noFill/>
          </p:spPr>
          <p:txBody>
            <a:bodyPr wrap="square" rtlCol="0">
              <a:spAutoFit/>
            </a:bodyPr>
            <a:lstStyle/>
            <a:p>
              <a:pPr algn="ctr"/>
              <a:r>
                <a:rPr lang="en-US" sz="1000" dirty="0">
                  <a:solidFill>
                    <a:srgbClr val="FF0000"/>
                  </a:solidFill>
                </a:rPr>
                <a:t>Visual Examination</a:t>
              </a:r>
            </a:p>
          </p:txBody>
        </p:sp>
        <p:cxnSp>
          <p:nvCxnSpPr>
            <p:cNvPr id="43" name="Straight Arrow Connector 3">
              <a:extLst>
                <a:ext uri="{FF2B5EF4-FFF2-40B4-BE49-F238E27FC236}">
                  <a16:creationId xmlns:a16="http://schemas.microsoft.com/office/drawing/2014/main" xmlns="" id="{B8BCF0C2-016B-4584-A9F0-A3F0A2DA5035}"/>
                </a:ext>
              </a:extLst>
            </p:cNvPr>
            <p:cNvCxnSpPr>
              <a:cxnSpLocks/>
            </p:cNvCxnSpPr>
            <p:nvPr/>
          </p:nvCxnSpPr>
          <p:spPr>
            <a:xfrm flipH="1">
              <a:off x="1691759" y="6353795"/>
              <a:ext cx="2848" cy="345648"/>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3BC6630D-B744-4142-ACDE-9008E5340F34}"/>
                </a:ext>
              </a:extLst>
            </p:cNvPr>
            <p:cNvSpPr txBox="1"/>
            <p:nvPr/>
          </p:nvSpPr>
          <p:spPr>
            <a:xfrm>
              <a:off x="4098853" y="6029736"/>
              <a:ext cx="848310" cy="246221"/>
            </a:xfrm>
            <a:prstGeom prst="rect">
              <a:avLst/>
            </a:prstGeom>
            <a:noFill/>
          </p:spPr>
          <p:txBody>
            <a:bodyPr wrap="none" rtlCol="0">
              <a:spAutoFit/>
            </a:bodyPr>
            <a:lstStyle/>
            <a:p>
              <a:pPr algn="ctr"/>
              <a:r>
                <a:rPr lang="en-US" sz="1000" dirty="0"/>
                <a:t>Sand Casting</a:t>
              </a:r>
            </a:p>
          </p:txBody>
        </p:sp>
      </p:grpSp>
      <p:sp>
        <p:nvSpPr>
          <p:cNvPr id="6" name="TextBox 5"/>
          <p:cNvSpPr txBox="1"/>
          <p:nvPr/>
        </p:nvSpPr>
        <p:spPr>
          <a:xfrm>
            <a:off x="98854" y="3629662"/>
            <a:ext cx="967946" cy="369332"/>
          </a:xfrm>
          <a:prstGeom prst="rect">
            <a:avLst/>
          </a:prstGeom>
          <a:noFill/>
        </p:spPr>
        <p:txBody>
          <a:bodyPr wrap="square" rtlCol="0">
            <a:spAutoFit/>
          </a:bodyPr>
          <a:lstStyle/>
          <a:p>
            <a:r>
              <a:rPr lang="en-US" dirty="0"/>
              <a:t>Fig. 366</a:t>
            </a:r>
          </a:p>
        </p:txBody>
      </p:sp>
      <p:sp>
        <p:nvSpPr>
          <p:cNvPr id="9" name="TextBox 8"/>
          <p:cNvSpPr txBox="1"/>
          <p:nvPr/>
        </p:nvSpPr>
        <p:spPr>
          <a:xfrm>
            <a:off x="7317365" y="457692"/>
            <a:ext cx="1445635" cy="372113"/>
          </a:xfrm>
          <a:prstGeom prst="rect">
            <a:avLst/>
          </a:prstGeom>
          <a:noFill/>
        </p:spPr>
        <p:txBody>
          <a:bodyPr wrap="square" rtlCol="0">
            <a:spAutoFit/>
          </a:bodyPr>
          <a:lstStyle/>
          <a:p>
            <a:r>
              <a:rPr lang="en-US" dirty="0"/>
              <a:t>Fig. 360</a:t>
            </a:r>
          </a:p>
        </p:txBody>
      </p:sp>
      <p:sp>
        <p:nvSpPr>
          <p:cNvPr id="10" name="TextBox 9"/>
          <p:cNvSpPr txBox="1"/>
          <p:nvPr/>
        </p:nvSpPr>
        <p:spPr>
          <a:xfrm>
            <a:off x="9728127" y="273026"/>
            <a:ext cx="1625673" cy="370722"/>
          </a:xfrm>
          <a:prstGeom prst="rect">
            <a:avLst/>
          </a:prstGeom>
          <a:noFill/>
        </p:spPr>
        <p:txBody>
          <a:bodyPr wrap="square" rtlCol="0">
            <a:spAutoFit/>
          </a:bodyPr>
          <a:lstStyle/>
          <a:p>
            <a:r>
              <a:rPr lang="en-US" dirty="0"/>
              <a:t>Fig. 359</a:t>
            </a:r>
          </a:p>
        </p:txBody>
      </p:sp>
    </p:spTree>
    <p:extLst>
      <p:ext uri="{BB962C8B-B14F-4D97-AF65-F5344CB8AC3E}">
        <p14:creationId xmlns:p14="http://schemas.microsoft.com/office/powerpoint/2010/main" val="3887697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983</TotalTime>
  <Words>3005</Words>
  <Application>Microsoft Office PowerPoint</Application>
  <PresentationFormat>Custom</PresentationFormat>
  <Paragraphs>246</Paragraphs>
  <Slides>15</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Description of the French Sand Casting Process (based on the Suverkrop article)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dc:creator>
  <cp:lastModifiedBy>ann</cp:lastModifiedBy>
  <cp:revision>63</cp:revision>
  <dcterms:created xsi:type="dcterms:W3CDTF">2018-10-12T20:22:41Z</dcterms:created>
  <dcterms:modified xsi:type="dcterms:W3CDTF">2019-08-21T18:12:27Z</dcterms:modified>
</cp:coreProperties>
</file>